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60" r:id="rId1"/>
    <p:sldMasterId id="2147483663" r:id="rId2"/>
    <p:sldMasterId id="2147483688" r:id="rId3"/>
    <p:sldMasterId id="2147483664" r:id="rId4"/>
    <p:sldMasterId id="2147483676" r:id="rId5"/>
    <p:sldMasterId id="2147483700" r:id="rId6"/>
  </p:sldMasterIdLst>
  <p:notesMasterIdLst>
    <p:notesMasterId r:id="rId22"/>
  </p:notesMasterIdLst>
  <p:handoutMasterIdLst>
    <p:handoutMasterId r:id="rId23"/>
  </p:handoutMasterIdLst>
  <p:sldIdLst>
    <p:sldId id="2789" r:id="rId7"/>
    <p:sldId id="2864" r:id="rId8"/>
    <p:sldId id="2880" r:id="rId9"/>
    <p:sldId id="2879" r:id="rId10"/>
    <p:sldId id="2865" r:id="rId11"/>
    <p:sldId id="396" r:id="rId12"/>
    <p:sldId id="398" r:id="rId13"/>
    <p:sldId id="397" r:id="rId14"/>
    <p:sldId id="399" r:id="rId15"/>
    <p:sldId id="400" r:id="rId16"/>
    <p:sldId id="401" r:id="rId17"/>
    <p:sldId id="2881" r:id="rId18"/>
    <p:sldId id="2866" r:id="rId19"/>
    <p:sldId id="2878" r:id="rId20"/>
    <p:sldId id="2863" r:id="rId21"/>
  </p:sldIdLst>
  <p:sldSz cx="12192000" cy="6858000"/>
  <p:notesSz cx="9926638" cy="67976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C77C8C1-CA85-43CD-84B0-7C95B803875A}">
          <p14:sldIdLst>
            <p14:sldId id="2789"/>
          </p14:sldIdLst>
        </p14:section>
        <p14:section name="Untitled Section" id="{12394D9B-67BF-4930-A18C-9C3DFEE3119B}">
          <p14:sldIdLst>
            <p14:sldId id="2864"/>
            <p14:sldId id="2880"/>
            <p14:sldId id="2879"/>
            <p14:sldId id="2865"/>
            <p14:sldId id="396"/>
            <p14:sldId id="398"/>
            <p14:sldId id="397"/>
            <p14:sldId id="399"/>
            <p14:sldId id="400"/>
            <p14:sldId id="401"/>
            <p14:sldId id="2881"/>
            <p14:sldId id="2866"/>
            <p14:sldId id="2878"/>
            <p14:sldId id="2863"/>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ophy M. Seema" initials="SMS" lastIdx="5" clrIdx="0">
    <p:extLst>
      <p:ext uri="{19B8F6BF-5375-455C-9EA6-DF929625EA0E}">
        <p15:presenceInfo xmlns:p15="http://schemas.microsoft.com/office/powerpoint/2012/main" userId="Sophy M. Seema" providerId="None"/>
      </p:ext>
    </p:extLst>
  </p:cmAuthor>
  <p:cmAuthor id="2" name="Sophy M. Seema" initials="SMS [2]" lastIdx="2" clrIdx="1">
    <p:extLst>
      <p:ext uri="{19B8F6BF-5375-455C-9EA6-DF929625EA0E}">
        <p15:presenceInfo xmlns:p15="http://schemas.microsoft.com/office/powerpoint/2012/main" userId="S-1-5-21-1275210071-1383384898-854245398-2999" providerId="AD"/>
      </p:ext>
    </p:extLst>
  </p:cmAuthor>
  <p:cmAuthor id="3" name="Lebo Baloyi" initials="LB" lastIdx="21" clrIdx="2">
    <p:extLst>
      <p:ext uri="{19B8F6BF-5375-455C-9EA6-DF929625EA0E}">
        <p15:presenceInfo xmlns:p15="http://schemas.microsoft.com/office/powerpoint/2012/main" userId="S-1-5-21-1275210071-1383384898-854245398-225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CB43"/>
    <a:srgbClr val="A5A5A5"/>
    <a:srgbClr val="FF6565"/>
    <a:srgbClr val="22334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818" autoAdjust="0"/>
    <p:restoredTop sz="94660"/>
  </p:normalViewPr>
  <p:slideViewPr>
    <p:cSldViewPr snapToGrid="0">
      <p:cViewPr varScale="1">
        <p:scale>
          <a:sx n="67" d="100"/>
          <a:sy n="67" d="100"/>
        </p:scale>
        <p:origin x="612" y="44"/>
      </p:cViewPr>
      <p:guideLst/>
    </p:cSldViewPr>
  </p:slideViewPr>
  <p:notesTextViewPr>
    <p:cViewPr>
      <p:scale>
        <a:sx n="1" d="1"/>
        <a:sy n="1" d="1"/>
      </p:scale>
      <p:origin x="0" y="0"/>
    </p:cViewPr>
  </p:notesTextViewPr>
  <p:sorterViewPr>
    <p:cViewPr>
      <p:scale>
        <a:sx n="100" d="100"/>
        <a:sy n="100" d="100"/>
      </p:scale>
      <p:origin x="0" y="-16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commentAuthors" Target="commentAuthor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notesMaster" Target="notesMasters/notesMaster1.xml"/><Relationship Id="rId27" Type="http://schemas.openxmlformats.org/officeDocument/2006/relationships/theme" Target="theme/theme1.xml"/></Relationships>
</file>

<file path=ppt/diagrams/_rels/data1.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svg"/><Relationship Id="rId7" Type="http://schemas.openxmlformats.org/officeDocument/2006/relationships/image" Target="../media/image27.svg"/><Relationship Id="rId2" Type="http://schemas.openxmlformats.org/officeDocument/2006/relationships/image" Target="../media/image22.png"/><Relationship Id="rId1" Type="http://schemas.openxmlformats.org/officeDocument/2006/relationships/hyperlink" Target="mailto:DRuiters@npa.gov.za" TargetMode="External"/><Relationship Id="rId6" Type="http://schemas.openxmlformats.org/officeDocument/2006/relationships/image" Target="../media/image26.png"/><Relationship Id="rId5" Type="http://schemas.openxmlformats.org/officeDocument/2006/relationships/image" Target="../media/image25.svg"/><Relationship Id="rId4" Type="http://schemas.openxmlformats.org/officeDocument/2006/relationships/image" Target="../media/image24.png"/><Relationship Id="rId9" Type="http://schemas.openxmlformats.org/officeDocument/2006/relationships/image" Target="../media/image29.svg"/></Relationships>
</file>

<file path=ppt/diagrams/_rels/drawing1.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 Id="rId9" Type="http://schemas.openxmlformats.org/officeDocument/2006/relationships/hyperlink" Target="mailto:DRuiters@npa.gov.za"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CE602AD-D7A0-4118-ACBF-823EC80A759F}"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A0E957A1-FF8F-4B81-AEC2-DF0BFE2E40C0}">
      <dgm:prSet/>
      <dgm:spPr/>
      <dgm:t>
        <a:bodyPr/>
        <a:lstStyle/>
        <a:p>
          <a:pPr>
            <a:lnSpc>
              <a:spcPct val="100000"/>
            </a:lnSpc>
          </a:pPr>
          <a:r>
            <a:rPr lang="en-US" b="1"/>
            <a:t>Advocate Deon Ruiters </a:t>
          </a:r>
          <a:endParaRPr lang="en-US"/>
        </a:p>
      </dgm:t>
    </dgm:pt>
    <dgm:pt modelId="{44351E47-3568-4614-B533-8F2AE2C38D9B}" type="parTrans" cxnId="{4F3934C0-3CFB-450E-AA3E-E6E88DBB4043}">
      <dgm:prSet/>
      <dgm:spPr/>
      <dgm:t>
        <a:bodyPr/>
        <a:lstStyle/>
        <a:p>
          <a:endParaRPr lang="en-US"/>
        </a:p>
      </dgm:t>
    </dgm:pt>
    <dgm:pt modelId="{3BBF6E46-071B-4C1E-B3D1-F9F1C133C2F2}" type="sibTrans" cxnId="{4F3934C0-3CFB-450E-AA3E-E6E88DBB4043}">
      <dgm:prSet/>
      <dgm:spPr/>
      <dgm:t>
        <a:bodyPr/>
        <a:lstStyle/>
        <a:p>
          <a:endParaRPr lang="en-US"/>
        </a:p>
      </dgm:t>
    </dgm:pt>
    <dgm:pt modelId="{B3328521-A6EA-4187-A42B-8A29A8ABBCEA}">
      <dgm:prSet/>
      <dgm:spPr/>
      <dgm:t>
        <a:bodyPr/>
        <a:lstStyle/>
        <a:p>
          <a:pPr>
            <a:lnSpc>
              <a:spcPct val="100000"/>
            </a:lnSpc>
          </a:pPr>
          <a:r>
            <a:rPr lang="en-US" b="1"/>
            <a:t>Senior Maintenance Prosecutor Western Cape</a:t>
          </a:r>
          <a:endParaRPr lang="en-US"/>
        </a:p>
      </dgm:t>
    </dgm:pt>
    <dgm:pt modelId="{05910BC4-9E77-4FD4-B951-672389662CBA}" type="parTrans" cxnId="{10FB2036-5650-4484-8E00-3E995BAB9CF7}">
      <dgm:prSet/>
      <dgm:spPr/>
      <dgm:t>
        <a:bodyPr/>
        <a:lstStyle/>
        <a:p>
          <a:endParaRPr lang="en-US"/>
        </a:p>
      </dgm:t>
    </dgm:pt>
    <dgm:pt modelId="{C36E42E2-3D56-4F90-80B3-FFE4F0633A24}" type="sibTrans" cxnId="{10FB2036-5650-4484-8E00-3E995BAB9CF7}">
      <dgm:prSet/>
      <dgm:spPr/>
      <dgm:t>
        <a:bodyPr/>
        <a:lstStyle/>
        <a:p>
          <a:endParaRPr lang="en-US"/>
        </a:p>
      </dgm:t>
    </dgm:pt>
    <dgm:pt modelId="{ED7797BD-BF24-455A-8832-39A0FA311A5D}">
      <dgm:prSet/>
      <dgm:spPr/>
      <dgm:t>
        <a:bodyPr/>
        <a:lstStyle/>
        <a:p>
          <a:pPr>
            <a:lnSpc>
              <a:spcPct val="100000"/>
            </a:lnSpc>
          </a:pPr>
          <a:r>
            <a:rPr lang="en-US" b="1"/>
            <a:t>Telephone:  021 487 7196</a:t>
          </a:r>
          <a:endParaRPr lang="en-US"/>
        </a:p>
      </dgm:t>
    </dgm:pt>
    <dgm:pt modelId="{05A6FD8C-C5B1-4B81-B304-1931721F6894}" type="parTrans" cxnId="{E0A48C88-FC16-49A9-82FC-CC0A275BF24D}">
      <dgm:prSet/>
      <dgm:spPr/>
      <dgm:t>
        <a:bodyPr/>
        <a:lstStyle/>
        <a:p>
          <a:endParaRPr lang="en-US"/>
        </a:p>
      </dgm:t>
    </dgm:pt>
    <dgm:pt modelId="{9E416D3F-3464-4423-B817-07911F86C142}" type="sibTrans" cxnId="{E0A48C88-FC16-49A9-82FC-CC0A275BF24D}">
      <dgm:prSet/>
      <dgm:spPr/>
      <dgm:t>
        <a:bodyPr/>
        <a:lstStyle/>
        <a:p>
          <a:endParaRPr lang="en-US"/>
        </a:p>
      </dgm:t>
    </dgm:pt>
    <dgm:pt modelId="{D1E03E83-969F-4B56-B322-6FE00F227E1A}">
      <dgm:prSet/>
      <dgm:spPr/>
      <dgm:t>
        <a:bodyPr/>
        <a:lstStyle/>
        <a:p>
          <a:pPr>
            <a:lnSpc>
              <a:spcPct val="100000"/>
            </a:lnSpc>
          </a:pPr>
          <a:r>
            <a:rPr lang="en-US" b="1"/>
            <a:t>Email:  </a:t>
          </a:r>
          <a:r>
            <a:rPr lang="en-US" b="1">
              <a:hlinkClick xmlns:r="http://schemas.openxmlformats.org/officeDocument/2006/relationships" r:id="rId1"/>
            </a:rPr>
            <a:t>DRuiters@npa.gov.za</a:t>
          </a:r>
          <a:endParaRPr lang="en-US"/>
        </a:p>
      </dgm:t>
    </dgm:pt>
    <dgm:pt modelId="{F70AFACC-DAA0-4035-A51F-F54097610A0C}" type="parTrans" cxnId="{9496E43C-B9FC-4279-8750-C7510CA7A9D9}">
      <dgm:prSet/>
      <dgm:spPr/>
      <dgm:t>
        <a:bodyPr/>
        <a:lstStyle/>
        <a:p>
          <a:endParaRPr lang="en-US"/>
        </a:p>
      </dgm:t>
    </dgm:pt>
    <dgm:pt modelId="{C6496D9A-285E-4636-935A-73ED50492106}" type="sibTrans" cxnId="{9496E43C-B9FC-4279-8750-C7510CA7A9D9}">
      <dgm:prSet/>
      <dgm:spPr/>
      <dgm:t>
        <a:bodyPr/>
        <a:lstStyle/>
        <a:p>
          <a:endParaRPr lang="en-US"/>
        </a:p>
      </dgm:t>
    </dgm:pt>
    <dgm:pt modelId="{97427501-2D40-484A-BFFA-0C9DE39FF724}" type="pres">
      <dgm:prSet presAssocID="{BCE602AD-D7A0-4118-ACBF-823EC80A759F}" presName="root" presStyleCnt="0">
        <dgm:presLayoutVars>
          <dgm:dir/>
          <dgm:resizeHandles val="exact"/>
        </dgm:presLayoutVars>
      </dgm:prSet>
      <dgm:spPr/>
    </dgm:pt>
    <dgm:pt modelId="{DDC6966C-20B0-45E4-A7A4-0202D7A75666}" type="pres">
      <dgm:prSet presAssocID="{A0E957A1-FF8F-4B81-AEC2-DF0BFE2E40C0}" presName="compNode" presStyleCnt="0"/>
      <dgm:spPr/>
    </dgm:pt>
    <dgm:pt modelId="{7FBFFE71-C0C8-4123-A9B7-CD3236BAFE0F}" type="pres">
      <dgm:prSet presAssocID="{A0E957A1-FF8F-4B81-AEC2-DF0BFE2E40C0}" presName="bgRect" presStyleLbl="bgShp" presStyleIdx="0" presStyleCnt="4"/>
      <dgm:spPr/>
    </dgm:pt>
    <dgm:pt modelId="{D12ED068-6E83-433C-AE50-49D5D4D6C51D}" type="pres">
      <dgm:prSet presAssocID="{A0E957A1-FF8F-4B81-AEC2-DF0BFE2E40C0}" presName="iconRect" presStyleLbl="node1" presStyleIdx="0" presStyleCnt="4"/>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dgm:spPr>
      <dgm:extLst>
        <a:ext uri="{E40237B7-FDA0-4F09-8148-C483321AD2D9}">
          <dgm14:cNvPr xmlns:dgm14="http://schemas.microsoft.com/office/drawing/2010/diagram" id="0" name="" descr="Megaphone"/>
        </a:ext>
      </dgm:extLst>
    </dgm:pt>
    <dgm:pt modelId="{09753A3A-3F96-4780-9D76-61468F7C88DD}" type="pres">
      <dgm:prSet presAssocID="{A0E957A1-FF8F-4B81-AEC2-DF0BFE2E40C0}" presName="spaceRect" presStyleCnt="0"/>
      <dgm:spPr/>
    </dgm:pt>
    <dgm:pt modelId="{F75BC924-988E-4182-9139-5C76E638D20D}" type="pres">
      <dgm:prSet presAssocID="{A0E957A1-FF8F-4B81-AEC2-DF0BFE2E40C0}" presName="parTx" presStyleLbl="revTx" presStyleIdx="0" presStyleCnt="4">
        <dgm:presLayoutVars>
          <dgm:chMax val="0"/>
          <dgm:chPref val="0"/>
        </dgm:presLayoutVars>
      </dgm:prSet>
      <dgm:spPr/>
    </dgm:pt>
    <dgm:pt modelId="{1477576E-4416-4E0D-A66C-C9F30A6B840B}" type="pres">
      <dgm:prSet presAssocID="{3BBF6E46-071B-4C1E-B3D1-F9F1C133C2F2}" presName="sibTrans" presStyleCnt="0"/>
      <dgm:spPr/>
    </dgm:pt>
    <dgm:pt modelId="{65D3DE9C-2AF7-4680-A436-81DD119C0214}" type="pres">
      <dgm:prSet presAssocID="{B3328521-A6EA-4187-A42B-8A29A8ABBCEA}" presName="compNode" presStyleCnt="0"/>
      <dgm:spPr/>
    </dgm:pt>
    <dgm:pt modelId="{6D4C7D51-500E-449C-95F6-EA6827A0EEA9}" type="pres">
      <dgm:prSet presAssocID="{B3328521-A6EA-4187-A42B-8A29A8ABBCEA}" presName="bgRect" presStyleLbl="bgShp" presStyleIdx="1" presStyleCnt="4"/>
      <dgm:spPr/>
    </dgm:pt>
    <dgm:pt modelId="{BD862D7F-49FB-4B7E-96C9-41C83FFE6B9D}" type="pres">
      <dgm:prSet presAssocID="{B3328521-A6EA-4187-A42B-8A29A8ABBCEA}" presName="iconRect" presStyleLbl="node1" presStyleIdx="1" presStyleCnt="4"/>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dgm:spPr>
      <dgm:extLst>
        <a:ext uri="{E40237B7-FDA0-4F09-8148-C483321AD2D9}">
          <dgm14:cNvPr xmlns:dgm14="http://schemas.microsoft.com/office/drawing/2010/diagram" id="0" name="" descr="Gavel"/>
        </a:ext>
      </dgm:extLst>
    </dgm:pt>
    <dgm:pt modelId="{7E77D29C-B3AC-4EFF-B67E-F11D73B428E5}" type="pres">
      <dgm:prSet presAssocID="{B3328521-A6EA-4187-A42B-8A29A8ABBCEA}" presName="spaceRect" presStyleCnt="0"/>
      <dgm:spPr/>
    </dgm:pt>
    <dgm:pt modelId="{6DE29C3F-62DA-49C0-B9A0-465D0664DC16}" type="pres">
      <dgm:prSet presAssocID="{B3328521-A6EA-4187-A42B-8A29A8ABBCEA}" presName="parTx" presStyleLbl="revTx" presStyleIdx="1" presStyleCnt="4">
        <dgm:presLayoutVars>
          <dgm:chMax val="0"/>
          <dgm:chPref val="0"/>
        </dgm:presLayoutVars>
      </dgm:prSet>
      <dgm:spPr/>
    </dgm:pt>
    <dgm:pt modelId="{79065D99-6570-4002-B04C-6AB61E5B9873}" type="pres">
      <dgm:prSet presAssocID="{C36E42E2-3D56-4F90-80B3-FFE4F0633A24}" presName="sibTrans" presStyleCnt="0"/>
      <dgm:spPr/>
    </dgm:pt>
    <dgm:pt modelId="{621C1624-E3B3-4A5E-BC64-5D616198BB84}" type="pres">
      <dgm:prSet presAssocID="{ED7797BD-BF24-455A-8832-39A0FA311A5D}" presName="compNode" presStyleCnt="0"/>
      <dgm:spPr/>
    </dgm:pt>
    <dgm:pt modelId="{358B9F9C-64EB-424C-A582-C3D2614272AA}" type="pres">
      <dgm:prSet presAssocID="{ED7797BD-BF24-455A-8832-39A0FA311A5D}" presName="bgRect" presStyleLbl="bgShp" presStyleIdx="2" presStyleCnt="4"/>
      <dgm:spPr/>
    </dgm:pt>
    <dgm:pt modelId="{DF5E4B6C-EEDB-49BD-824D-234807F96117}" type="pres">
      <dgm:prSet presAssocID="{ED7797BD-BF24-455A-8832-39A0FA311A5D}" presName="iconRect" presStyleLbl="node1" presStyleIdx="2" presStyleCnt="4"/>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dgm:spPr>
      <dgm:extLst>
        <a:ext uri="{E40237B7-FDA0-4F09-8148-C483321AD2D9}">
          <dgm14:cNvPr xmlns:dgm14="http://schemas.microsoft.com/office/drawing/2010/diagram" id="0" name="" descr="Receiver"/>
        </a:ext>
      </dgm:extLst>
    </dgm:pt>
    <dgm:pt modelId="{3E7FF460-B6EE-4749-9ABC-26A0CBBF10D7}" type="pres">
      <dgm:prSet presAssocID="{ED7797BD-BF24-455A-8832-39A0FA311A5D}" presName="spaceRect" presStyleCnt="0"/>
      <dgm:spPr/>
    </dgm:pt>
    <dgm:pt modelId="{2CD6E846-0546-4C7C-BC7C-2C1BDFCDD337}" type="pres">
      <dgm:prSet presAssocID="{ED7797BD-BF24-455A-8832-39A0FA311A5D}" presName="parTx" presStyleLbl="revTx" presStyleIdx="2" presStyleCnt="4">
        <dgm:presLayoutVars>
          <dgm:chMax val="0"/>
          <dgm:chPref val="0"/>
        </dgm:presLayoutVars>
      </dgm:prSet>
      <dgm:spPr/>
    </dgm:pt>
    <dgm:pt modelId="{914A92E2-86AB-48AA-8545-1F6D2F5165DD}" type="pres">
      <dgm:prSet presAssocID="{9E416D3F-3464-4423-B817-07911F86C142}" presName="sibTrans" presStyleCnt="0"/>
      <dgm:spPr/>
    </dgm:pt>
    <dgm:pt modelId="{F5850638-F4FA-4825-95ED-02B5044C83EF}" type="pres">
      <dgm:prSet presAssocID="{D1E03E83-969F-4B56-B322-6FE00F227E1A}" presName="compNode" presStyleCnt="0"/>
      <dgm:spPr/>
    </dgm:pt>
    <dgm:pt modelId="{8C02BA45-2177-4E0A-8B53-6A4055974D78}" type="pres">
      <dgm:prSet presAssocID="{D1E03E83-969F-4B56-B322-6FE00F227E1A}" presName="bgRect" presStyleLbl="bgShp" presStyleIdx="3" presStyleCnt="4"/>
      <dgm:spPr/>
    </dgm:pt>
    <dgm:pt modelId="{E388E73A-0CCC-45E6-A7F9-E0F83B027DEA}" type="pres">
      <dgm:prSet presAssocID="{D1E03E83-969F-4B56-B322-6FE00F227E1A}" presName="iconRect" presStyleLbl="node1" presStyleIdx="3" presStyleCnt="4"/>
      <dgm:spPr>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dgm:spPr>
      <dgm:extLst>
        <a:ext uri="{E40237B7-FDA0-4F09-8148-C483321AD2D9}">
          <dgm14:cNvPr xmlns:dgm14="http://schemas.microsoft.com/office/drawing/2010/diagram" id="0" name="" descr="Send"/>
        </a:ext>
      </dgm:extLst>
    </dgm:pt>
    <dgm:pt modelId="{AB00FD18-BDDD-41A8-8597-F5707B322D3C}" type="pres">
      <dgm:prSet presAssocID="{D1E03E83-969F-4B56-B322-6FE00F227E1A}" presName="spaceRect" presStyleCnt="0"/>
      <dgm:spPr/>
    </dgm:pt>
    <dgm:pt modelId="{DA0577E5-2FD0-47C2-AEDE-2C8FBD0E0E8C}" type="pres">
      <dgm:prSet presAssocID="{D1E03E83-969F-4B56-B322-6FE00F227E1A}" presName="parTx" presStyleLbl="revTx" presStyleIdx="3" presStyleCnt="4">
        <dgm:presLayoutVars>
          <dgm:chMax val="0"/>
          <dgm:chPref val="0"/>
        </dgm:presLayoutVars>
      </dgm:prSet>
      <dgm:spPr/>
    </dgm:pt>
  </dgm:ptLst>
  <dgm:cxnLst>
    <dgm:cxn modelId="{0CF9842A-0B5C-491A-B9B3-0D3C283F4B77}" type="presOf" srcId="{B3328521-A6EA-4187-A42B-8A29A8ABBCEA}" destId="{6DE29C3F-62DA-49C0-B9A0-465D0664DC16}" srcOrd="0" destOrd="0" presId="urn:microsoft.com/office/officeart/2018/2/layout/IconVerticalSolidList"/>
    <dgm:cxn modelId="{1BF5E62F-3C49-4910-8107-6BDC5B1272B4}" type="presOf" srcId="{ED7797BD-BF24-455A-8832-39A0FA311A5D}" destId="{2CD6E846-0546-4C7C-BC7C-2C1BDFCDD337}" srcOrd="0" destOrd="0" presId="urn:microsoft.com/office/officeart/2018/2/layout/IconVerticalSolidList"/>
    <dgm:cxn modelId="{10FB2036-5650-4484-8E00-3E995BAB9CF7}" srcId="{BCE602AD-D7A0-4118-ACBF-823EC80A759F}" destId="{B3328521-A6EA-4187-A42B-8A29A8ABBCEA}" srcOrd="1" destOrd="0" parTransId="{05910BC4-9E77-4FD4-B951-672389662CBA}" sibTransId="{C36E42E2-3D56-4F90-80B3-FFE4F0633A24}"/>
    <dgm:cxn modelId="{9496E43C-B9FC-4279-8750-C7510CA7A9D9}" srcId="{BCE602AD-D7A0-4118-ACBF-823EC80A759F}" destId="{D1E03E83-969F-4B56-B322-6FE00F227E1A}" srcOrd="3" destOrd="0" parTransId="{F70AFACC-DAA0-4035-A51F-F54097610A0C}" sibTransId="{C6496D9A-285E-4636-935A-73ED50492106}"/>
    <dgm:cxn modelId="{2532B93D-3D16-4147-8074-88B07E5D8107}" type="presOf" srcId="{D1E03E83-969F-4B56-B322-6FE00F227E1A}" destId="{DA0577E5-2FD0-47C2-AEDE-2C8FBD0E0E8C}" srcOrd="0" destOrd="0" presId="urn:microsoft.com/office/officeart/2018/2/layout/IconVerticalSolidList"/>
    <dgm:cxn modelId="{E0A48C88-FC16-49A9-82FC-CC0A275BF24D}" srcId="{BCE602AD-D7A0-4118-ACBF-823EC80A759F}" destId="{ED7797BD-BF24-455A-8832-39A0FA311A5D}" srcOrd="2" destOrd="0" parTransId="{05A6FD8C-C5B1-4B81-B304-1931721F6894}" sibTransId="{9E416D3F-3464-4423-B817-07911F86C142}"/>
    <dgm:cxn modelId="{BFDA378C-B0F6-4FB7-A8C0-D0483C369073}" type="presOf" srcId="{A0E957A1-FF8F-4B81-AEC2-DF0BFE2E40C0}" destId="{F75BC924-988E-4182-9139-5C76E638D20D}" srcOrd="0" destOrd="0" presId="urn:microsoft.com/office/officeart/2018/2/layout/IconVerticalSolidList"/>
    <dgm:cxn modelId="{4F3934C0-3CFB-450E-AA3E-E6E88DBB4043}" srcId="{BCE602AD-D7A0-4118-ACBF-823EC80A759F}" destId="{A0E957A1-FF8F-4B81-AEC2-DF0BFE2E40C0}" srcOrd="0" destOrd="0" parTransId="{44351E47-3568-4614-B533-8F2AE2C38D9B}" sibTransId="{3BBF6E46-071B-4C1E-B3D1-F9F1C133C2F2}"/>
    <dgm:cxn modelId="{A022D4F5-829C-465D-8BCB-98F9A652524F}" type="presOf" srcId="{BCE602AD-D7A0-4118-ACBF-823EC80A759F}" destId="{97427501-2D40-484A-BFFA-0C9DE39FF724}" srcOrd="0" destOrd="0" presId="urn:microsoft.com/office/officeart/2018/2/layout/IconVerticalSolidList"/>
    <dgm:cxn modelId="{5793D257-40DF-4606-9A41-7F7A9849A3A8}" type="presParOf" srcId="{97427501-2D40-484A-BFFA-0C9DE39FF724}" destId="{DDC6966C-20B0-45E4-A7A4-0202D7A75666}" srcOrd="0" destOrd="0" presId="urn:microsoft.com/office/officeart/2018/2/layout/IconVerticalSolidList"/>
    <dgm:cxn modelId="{A70DD76B-9D81-4D3A-95B1-EB8DD8FE65F3}" type="presParOf" srcId="{DDC6966C-20B0-45E4-A7A4-0202D7A75666}" destId="{7FBFFE71-C0C8-4123-A9B7-CD3236BAFE0F}" srcOrd="0" destOrd="0" presId="urn:microsoft.com/office/officeart/2018/2/layout/IconVerticalSolidList"/>
    <dgm:cxn modelId="{43D71852-4663-433B-99F3-1A8C0BD7702A}" type="presParOf" srcId="{DDC6966C-20B0-45E4-A7A4-0202D7A75666}" destId="{D12ED068-6E83-433C-AE50-49D5D4D6C51D}" srcOrd="1" destOrd="0" presId="urn:microsoft.com/office/officeart/2018/2/layout/IconVerticalSolidList"/>
    <dgm:cxn modelId="{3D16D6AA-432D-4068-8746-B6D8828E2186}" type="presParOf" srcId="{DDC6966C-20B0-45E4-A7A4-0202D7A75666}" destId="{09753A3A-3F96-4780-9D76-61468F7C88DD}" srcOrd="2" destOrd="0" presId="urn:microsoft.com/office/officeart/2018/2/layout/IconVerticalSolidList"/>
    <dgm:cxn modelId="{5ED780EA-1E99-49C3-89A2-3B639F6371B9}" type="presParOf" srcId="{DDC6966C-20B0-45E4-A7A4-0202D7A75666}" destId="{F75BC924-988E-4182-9139-5C76E638D20D}" srcOrd="3" destOrd="0" presId="urn:microsoft.com/office/officeart/2018/2/layout/IconVerticalSolidList"/>
    <dgm:cxn modelId="{979F6AB1-918E-4E05-B71A-9768045FC405}" type="presParOf" srcId="{97427501-2D40-484A-BFFA-0C9DE39FF724}" destId="{1477576E-4416-4E0D-A66C-C9F30A6B840B}" srcOrd="1" destOrd="0" presId="urn:microsoft.com/office/officeart/2018/2/layout/IconVerticalSolidList"/>
    <dgm:cxn modelId="{C166B429-8499-4FC8-9F34-A776E9B9AB86}" type="presParOf" srcId="{97427501-2D40-484A-BFFA-0C9DE39FF724}" destId="{65D3DE9C-2AF7-4680-A436-81DD119C0214}" srcOrd="2" destOrd="0" presId="urn:microsoft.com/office/officeart/2018/2/layout/IconVerticalSolidList"/>
    <dgm:cxn modelId="{8396F096-6D4F-4EC5-8049-DBA8C6630621}" type="presParOf" srcId="{65D3DE9C-2AF7-4680-A436-81DD119C0214}" destId="{6D4C7D51-500E-449C-95F6-EA6827A0EEA9}" srcOrd="0" destOrd="0" presId="urn:microsoft.com/office/officeart/2018/2/layout/IconVerticalSolidList"/>
    <dgm:cxn modelId="{F2DF0055-4B92-40AF-AF19-58F3EFD77BB3}" type="presParOf" srcId="{65D3DE9C-2AF7-4680-A436-81DD119C0214}" destId="{BD862D7F-49FB-4B7E-96C9-41C83FFE6B9D}" srcOrd="1" destOrd="0" presId="urn:microsoft.com/office/officeart/2018/2/layout/IconVerticalSolidList"/>
    <dgm:cxn modelId="{FA6F6252-5F53-4248-AFD9-0D3DB9BC3BCA}" type="presParOf" srcId="{65D3DE9C-2AF7-4680-A436-81DD119C0214}" destId="{7E77D29C-B3AC-4EFF-B67E-F11D73B428E5}" srcOrd="2" destOrd="0" presId="urn:microsoft.com/office/officeart/2018/2/layout/IconVerticalSolidList"/>
    <dgm:cxn modelId="{AAC84669-379F-4967-9D1D-1E9637511612}" type="presParOf" srcId="{65D3DE9C-2AF7-4680-A436-81DD119C0214}" destId="{6DE29C3F-62DA-49C0-B9A0-465D0664DC16}" srcOrd="3" destOrd="0" presId="urn:microsoft.com/office/officeart/2018/2/layout/IconVerticalSolidList"/>
    <dgm:cxn modelId="{D25F7132-E73F-4EF5-9063-3959683D458D}" type="presParOf" srcId="{97427501-2D40-484A-BFFA-0C9DE39FF724}" destId="{79065D99-6570-4002-B04C-6AB61E5B9873}" srcOrd="3" destOrd="0" presId="urn:microsoft.com/office/officeart/2018/2/layout/IconVerticalSolidList"/>
    <dgm:cxn modelId="{7C84532F-03F7-470C-845B-75BE7F25D613}" type="presParOf" srcId="{97427501-2D40-484A-BFFA-0C9DE39FF724}" destId="{621C1624-E3B3-4A5E-BC64-5D616198BB84}" srcOrd="4" destOrd="0" presId="urn:microsoft.com/office/officeart/2018/2/layout/IconVerticalSolidList"/>
    <dgm:cxn modelId="{B9173F02-D765-4862-91EF-1B0BD51E23EB}" type="presParOf" srcId="{621C1624-E3B3-4A5E-BC64-5D616198BB84}" destId="{358B9F9C-64EB-424C-A582-C3D2614272AA}" srcOrd="0" destOrd="0" presId="urn:microsoft.com/office/officeart/2018/2/layout/IconVerticalSolidList"/>
    <dgm:cxn modelId="{A95A148C-91BB-4D54-BF4B-ABC7011BA493}" type="presParOf" srcId="{621C1624-E3B3-4A5E-BC64-5D616198BB84}" destId="{DF5E4B6C-EEDB-49BD-824D-234807F96117}" srcOrd="1" destOrd="0" presId="urn:microsoft.com/office/officeart/2018/2/layout/IconVerticalSolidList"/>
    <dgm:cxn modelId="{7306EF58-A01F-4B3F-B638-FA9E5A09209B}" type="presParOf" srcId="{621C1624-E3B3-4A5E-BC64-5D616198BB84}" destId="{3E7FF460-B6EE-4749-9ABC-26A0CBBF10D7}" srcOrd="2" destOrd="0" presId="urn:microsoft.com/office/officeart/2018/2/layout/IconVerticalSolidList"/>
    <dgm:cxn modelId="{FC474595-C2B9-416D-BE17-4366E8AE18E4}" type="presParOf" srcId="{621C1624-E3B3-4A5E-BC64-5D616198BB84}" destId="{2CD6E846-0546-4C7C-BC7C-2C1BDFCDD337}" srcOrd="3" destOrd="0" presId="urn:microsoft.com/office/officeart/2018/2/layout/IconVerticalSolidList"/>
    <dgm:cxn modelId="{CEAE0ACE-E4C0-4C93-9E77-5F91A142CBF1}" type="presParOf" srcId="{97427501-2D40-484A-BFFA-0C9DE39FF724}" destId="{914A92E2-86AB-48AA-8545-1F6D2F5165DD}" srcOrd="5" destOrd="0" presId="urn:microsoft.com/office/officeart/2018/2/layout/IconVerticalSolidList"/>
    <dgm:cxn modelId="{5185BCE5-296F-41B7-9CD9-33572F43AFC3}" type="presParOf" srcId="{97427501-2D40-484A-BFFA-0C9DE39FF724}" destId="{F5850638-F4FA-4825-95ED-02B5044C83EF}" srcOrd="6" destOrd="0" presId="urn:microsoft.com/office/officeart/2018/2/layout/IconVerticalSolidList"/>
    <dgm:cxn modelId="{14BD2042-1261-4FF6-BDE2-1F07F6357D98}" type="presParOf" srcId="{F5850638-F4FA-4825-95ED-02B5044C83EF}" destId="{8C02BA45-2177-4E0A-8B53-6A4055974D78}" srcOrd="0" destOrd="0" presId="urn:microsoft.com/office/officeart/2018/2/layout/IconVerticalSolidList"/>
    <dgm:cxn modelId="{E0AF7FB9-0975-43ED-9872-454D79D650D8}" type="presParOf" srcId="{F5850638-F4FA-4825-95ED-02B5044C83EF}" destId="{E388E73A-0CCC-45E6-A7F9-E0F83B027DEA}" srcOrd="1" destOrd="0" presId="urn:microsoft.com/office/officeart/2018/2/layout/IconVerticalSolidList"/>
    <dgm:cxn modelId="{E50DBEBC-9717-474A-9E13-4F6771C2B1EE}" type="presParOf" srcId="{F5850638-F4FA-4825-95ED-02B5044C83EF}" destId="{AB00FD18-BDDD-41A8-8597-F5707B322D3C}" srcOrd="2" destOrd="0" presId="urn:microsoft.com/office/officeart/2018/2/layout/IconVerticalSolidList"/>
    <dgm:cxn modelId="{BD3E60CE-00DD-42B0-A7F5-3EB7370216FE}" type="presParOf" srcId="{F5850638-F4FA-4825-95ED-02B5044C83EF}" destId="{DA0577E5-2FD0-47C2-AEDE-2C8FBD0E0E8C}"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BFFE71-C0C8-4123-A9B7-CD3236BAFE0F}">
      <dsp:nvSpPr>
        <dsp:cNvPr id="0" name=""/>
        <dsp:cNvSpPr/>
      </dsp:nvSpPr>
      <dsp:spPr>
        <a:xfrm>
          <a:off x="0" y="1609"/>
          <a:ext cx="4750063" cy="81574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12ED068-6E83-433C-AE50-49D5D4D6C51D}">
      <dsp:nvSpPr>
        <dsp:cNvPr id="0" name=""/>
        <dsp:cNvSpPr/>
      </dsp:nvSpPr>
      <dsp:spPr>
        <a:xfrm>
          <a:off x="246761" y="185151"/>
          <a:ext cx="448657" cy="44865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75BC924-988E-4182-9139-5C76E638D20D}">
      <dsp:nvSpPr>
        <dsp:cNvPr id="0" name=""/>
        <dsp:cNvSpPr/>
      </dsp:nvSpPr>
      <dsp:spPr>
        <a:xfrm>
          <a:off x="942179" y="1609"/>
          <a:ext cx="3807883" cy="8157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333" tIns="86333" rIns="86333" bIns="86333" numCol="1" spcCol="1270" anchor="ctr" anchorCtr="0">
          <a:noAutofit/>
        </a:bodyPr>
        <a:lstStyle/>
        <a:p>
          <a:pPr marL="0" lvl="0" indent="0" algn="l" defTabSz="889000">
            <a:lnSpc>
              <a:spcPct val="100000"/>
            </a:lnSpc>
            <a:spcBef>
              <a:spcPct val="0"/>
            </a:spcBef>
            <a:spcAft>
              <a:spcPct val="35000"/>
            </a:spcAft>
            <a:buNone/>
          </a:pPr>
          <a:r>
            <a:rPr lang="en-US" sz="2000" b="1" kern="1200"/>
            <a:t>Advocate Deon Ruiters </a:t>
          </a:r>
          <a:endParaRPr lang="en-US" sz="2000" kern="1200"/>
        </a:p>
      </dsp:txBody>
      <dsp:txXfrm>
        <a:off x="942179" y="1609"/>
        <a:ext cx="3807883" cy="815740"/>
      </dsp:txXfrm>
    </dsp:sp>
    <dsp:sp modelId="{6D4C7D51-500E-449C-95F6-EA6827A0EEA9}">
      <dsp:nvSpPr>
        <dsp:cNvPr id="0" name=""/>
        <dsp:cNvSpPr/>
      </dsp:nvSpPr>
      <dsp:spPr>
        <a:xfrm>
          <a:off x="0" y="1021284"/>
          <a:ext cx="4750063" cy="81574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D862D7F-49FB-4B7E-96C9-41C83FFE6B9D}">
      <dsp:nvSpPr>
        <dsp:cNvPr id="0" name=""/>
        <dsp:cNvSpPr/>
      </dsp:nvSpPr>
      <dsp:spPr>
        <a:xfrm>
          <a:off x="246761" y="1204826"/>
          <a:ext cx="448657" cy="44865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DE29C3F-62DA-49C0-B9A0-465D0664DC16}">
      <dsp:nvSpPr>
        <dsp:cNvPr id="0" name=""/>
        <dsp:cNvSpPr/>
      </dsp:nvSpPr>
      <dsp:spPr>
        <a:xfrm>
          <a:off x="942179" y="1021284"/>
          <a:ext cx="3807883" cy="8157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333" tIns="86333" rIns="86333" bIns="86333" numCol="1" spcCol="1270" anchor="ctr" anchorCtr="0">
          <a:noAutofit/>
        </a:bodyPr>
        <a:lstStyle/>
        <a:p>
          <a:pPr marL="0" lvl="0" indent="0" algn="l" defTabSz="889000">
            <a:lnSpc>
              <a:spcPct val="100000"/>
            </a:lnSpc>
            <a:spcBef>
              <a:spcPct val="0"/>
            </a:spcBef>
            <a:spcAft>
              <a:spcPct val="35000"/>
            </a:spcAft>
            <a:buNone/>
          </a:pPr>
          <a:r>
            <a:rPr lang="en-US" sz="2000" b="1" kern="1200"/>
            <a:t>Senior Maintenance Prosecutor Western Cape</a:t>
          </a:r>
          <a:endParaRPr lang="en-US" sz="2000" kern="1200"/>
        </a:p>
      </dsp:txBody>
      <dsp:txXfrm>
        <a:off x="942179" y="1021284"/>
        <a:ext cx="3807883" cy="815740"/>
      </dsp:txXfrm>
    </dsp:sp>
    <dsp:sp modelId="{358B9F9C-64EB-424C-A582-C3D2614272AA}">
      <dsp:nvSpPr>
        <dsp:cNvPr id="0" name=""/>
        <dsp:cNvSpPr/>
      </dsp:nvSpPr>
      <dsp:spPr>
        <a:xfrm>
          <a:off x="0" y="2040960"/>
          <a:ext cx="4750063" cy="81574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F5E4B6C-EEDB-49BD-824D-234807F96117}">
      <dsp:nvSpPr>
        <dsp:cNvPr id="0" name=""/>
        <dsp:cNvSpPr/>
      </dsp:nvSpPr>
      <dsp:spPr>
        <a:xfrm>
          <a:off x="246761" y="2224501"/>
          <a:ext cx="448657" cy="44865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CD6E846-0546-4C7C-BC7C-2C1BDFCDD337}">
      <dsp:nvSpPr>
        <dsp:cNvPr id="0" name=""/>
        <dsp:cNvSpPr/>
      </dsp:nvSpPr>
      <dsp:spPr>
        <a:xfrm>
          <a:off x="942179" y="2040960"/>
          <a:ext cx="3807883" cy="8157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333" tIns="86333" rIns="86333" bIns="86333" numCol="1" spcCol="1270" anchor="ctr" anchorCtr="0">
          <a:noAutofit/>
        </a:bodyPr>
        <a:lstStyle/>
        <a:p>
          <a:pPr marL="0" lvl="0" indent="0" algn="l" defTabSz="889000">
            <a:lnSpc>
              <a:spcPct val="100000"/>
            </a:lnSpc>
            <a:spcBef>
              <a:spcPct val="0"/>
            </a:spcBef>
            <a:spcAft>
              <a:spcPct val="35000"/>
            </a:spcAft>
            <a:buNone/>
          </a:pPr>
          <a:r>
            <a:rPr lang="en-US" sz="2000" b="1" kern="1200"/>
            <a:t>Telephone:  021 487 7196</a:t>
          </a:r>
          <a:endParaRPr lang="en-US" sz="2000" kern="1200"/>
        </a:p>
      </dsp:txBody>
      <dsp:txXfrm>
        <a:off x="942179" y="2040960"/>
        <a:ext cx="3807883" cy="815740"/>
      </dsp:txXfrm>
    </dsp:sp>
    <dsp:sp modelId="{8C02BA45-2177-4E0A-8B53-6A4055974D78}">
      <dsp:nvSpPr>
        <dsp:cNvPr id="0" name=""/>
        <dsp:cNvSpPr/>
      </dsp:nvSpPr>
      <dsp:spPr>
        <a:xfrm>
          <a:off x="0" y="3060635"/>
          <a:ext cx="4750063" cy="81574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388E73A-0CCC-45E6-A7F9-E0F83B027DEA}">
      <dsp:nvSpPr>
        <dsp:cNvPr id="0" name=""/>
        <dsp:cNvSpPr/>
      </dsp:nvSpPr>
      <dsp:spPr>
        <a:xfrm>
          <a:off x="246761" y="3244176"/>
          <a:ext cx="448657" cy="44865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A0577E5-2FD0-47C2-AEDE-2C8FBD0E0E8C}">
      <dsp:nvSpPr>
        <dsp:cNvPr id="0" name=""/>
        <dsp:cNvSpPr/>
      </dsp:nvSpPr>
      <dsp:spPr>
        <a:xfrm>
          <a:off x="942179" y="3060635"/>
          <a:ext cx="3807883" cy="8157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333" tIns="86333" rIns="86333" bIns="86333" numCol="1" spcCol="1270" anchor="ctr" anchorCtr="0">
          <a:noAutofit/>
        </a:bodyPr>
        <a:lstStyle/>
        <a:p>
          <a:pPr marL="0" lvl="0" indent="0" algn="l" defTabSz="889000">
            <a:lnSpc>
              <a:spcPct val="100000"/>
            </a:lnSpc>
            <a:spcBef>
              <a:spcPct val="0"/>
            </a:spcBef>
            <a:spcAft>
              <a:spcPct val="35000"/>
            </a:spcAft>
            <a:buNone/>
          </a:pPr>
          <a:r>
            <a:rPr lang="en-US" sz="2000" b="1" kern="1200"/>
            <a:t>Email:  </a:t>
          </a:r>
          <a:r>
            <a:rPr lang="en-US" sz="2000" b="1" kern="1200">
              <a:hlinkClick xmlns:r="http://schemas.openxmlformats.org/officeDocument/2006/relationships" r:id="rId9"/>
            </a:rPr>
            <a:t>DRuiters@npa.gov.za</a:t>
          </a:r>
          <a:endParaRPr lang="en-US" sz="2000" kern="1200"/>
        </a:p>
      </dsp:txBody>
      <dsp:txXfrm>
        <a:off x="942179" y="3060635"/>
        <a:ext cx="3807883" cy="81574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4302442" cy="341277"/>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5621949" y="1"/>
            <a:ext cx="4302442" cy="341277"/>
          </a:xfrm>
          <a:prstGeom prst="rect">
            <a:avLst/>
          </a:prstGeom>
        </p:spPr>
        <p:txBody>
          <a:bodyPr vert="horz" lIns="91440" tIns="45720" rIns="91440" bIns="45720" rtlCol="0"/>
          <a:lstStyle>
            <a:lvl1pPr algn="r">
              <a:defRPr sz="1200"/>
            </a:lvl1pPr>
          </a:lstStyle>
          <a:p>
            <a:fld id="{12692CEA-512C-4A70-BB4A-152831648F15}" type="datetimeFigureOut">
              <a:rPr lang="en-US" smtClean="0"/>
              <a:t>7/18/2023</a:t>
            </a:fld>
            <a:endParaRPr lang="en-US" dirty="0"/>
          </a:p>
        </p:txBody>
      </p:sp>
      <p:sp>
        <p:nvSpPr>
          <p:cNvPr id="4" name="Footer Placeholder 3"/>
          <p:cNvSpPr>
            <a:spLocks noGrp="1"/>
          </p:cNvSpPr>
          <p:nvPr>
            <p:ph type="ftr" sz="quarter" idx="2"/>
          </p:nvPr>
        </p:nvSpPr>
        <p:spPr>
          <a:xfrm>
            <a:off x="1" y="6456399"/>
            <a:ext cx="4302442" cy="34127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5621949" y="6456399"/>
            <a:ext cx="4302442" cy="341277"/>
          </a:xfrm>
          <a:prstGeom prst="rect">
            <a:avLst/>
          </a:prstGeom>
        </p:spPr>
        <p:txBody>
          <a:bodyPr vert="horz" lIns="91440" tIns="45720" rIns="91440" bIns="45720" rtlCol="0" anchor="b"/>
          <a:lstStyle>
            <a:lvl1pPr algn="r">
              <a:defRPr sz="1200"/>
            </a:lvl1pPr>
          </a:lstStyle>
          <a:p>
            <a:fld id="{B36D767C-CE9E-48B7-B6BA-8AAE22A15FAC}" type="slidenum">
              <a:rPr lang="en-US" smtClean="0"/>
              <a:t>‹#›</a:t>
            </a:fld>
            <a:endParaRPr lang="en-US" dirty="0"/>
          </a:p>
        </p:txBody>
      </p:sp>
    </p:spTree>
    <p:extLst>
      <p:ext uri="{BB962C8B-B14F-4D97-AF65-F5344CB8AC3E}">
        <p14:creationId xmlns:p14="http://schemas.microsoft.com/office/powerpoint/2010/main" val="20026378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1543" cy="34106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5622798" y="0"/>
            <a:ext cx="4301543" cy="341064"/>
          </a:xfrm>
          <a:prstGeom prst="rect">
            <a:avLst/>
          </a:prstGeom>
        </p:spPr>
        <p:txBody>
          <a:bodyPr vert="horz" lIns="93177" tIns="46589" rIns="93177" bIns="46589" rtlCol="0"/>
          <a:lstStyle>
            <a:lvl1pPr algn="r">
              <a:defRPr sz="1200"/>
            </a:lvl1pPr>
          </a:lstStyle>
          <a:p>
            <a:fld id="{6659C808-D41D-496F-B70A-2B1E70FEB3AF}" type="datetimeFigureOut">
              <a:rPr lang="en-US" smtClean="0"/>
              <a:t>7/18/2023</a:t>
            </a:fld>
            <a:endParaRPr lang="en-US" dirty="0"/>
          </a:p>
        </p:txBody>
      </p:sp>
      <p:sp>
        <p:nvSpPr>
          <p:cNvPr id="4" name="Slide Image Placeholder 3"/>
          <p:cNvSpPr>
            <a:spLocks noGrp="1" noRot="1" noChangeAspect="1"/>
          </p:cNvSpPr>
          <p:nvPr>
            <p:ph type="sldImg" idx="2"/>
          </p:nvPr>
        </p:nvSpPr>
        <p:spPr>
          <a:xfrm>
            <a:off x="2925763" y="849313"/>
            <a:ext cx="4075112" cy="2293937"/>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992664" y="3271381"/>
            <a:ext cx="7941310" cy="2676585"/>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456612"/>
            <a:ext cx="4301543" cy="34106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5622798" y="6456612"/>
            <a:ext cx="4301543" cy="341063"/>
          </a:xfrm>
          <a:prstGeom prst="rect">
            <a:avLst/>
          </a:prstGeom>
        </p:spPr>
        <p:txBody>
          <a:bodyPr vert="horz" lIns="93177" tIns="46589" rIns="93177" bIns="46589" rtlCol="0" anchor="b"/>
          <a:lstStyle>
            <a:lvl1pPr algn="r">
              <a:defRPr sz="1200"/>
            </a:lvl1pPr>
          </a:lstStyle>
          <a:p>
            <a:fld id="{695D491A-8670-45EB-B2AA-86B2B07F7B2B}" type="slidenum">
              <a:rPr lang="en-US" smtClean="0"/>
              <a:t>‹#›</a:t>
            </a:fld>
            <a:endParaRPr lang="en-US" dirty="0"/>
          </a:p>
        </p:txBody>
      </p:sp>
    </p:spTree>
    <p:extLst>
      <p:ext uri="{BB962C8B-B14F-4D97-AF65-F5344CB8AC3E}">
        <p14:creationId xmlns:p14="http://schemas.microsoft.com/office/powerpoint/2010/main" val="36758423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07FC2A87-3477-43B1-82C5-A8D87E58B274}" type="slidenum">
              <a:rPr lang="en-ZA" smtClean="0"/>
              <a:t>8</a:t>
            </a:fld>
            <a:endParaRPr lang="en-ZA"/>
          </a:p>
        </p:txBody>
      </p:sp>
    </p:spTree>
    <p:extLst>
      <p:ext uri="{BB962C8B-B14F-4D97-AF65-F5344CB8AC3E}">
        <p14:creationId xmlns:p14="http://schemas.microsoft.com/office/powerpoint/2010/main" val="16229766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23b43203b02_0_1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2" name="Google Shape;192;g23b43203b02_0_18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7265188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A740052-F18D-453B-86D0-CA3505F8B420}" type="datetime1">
              <a:rPr lang="en-US" smtClean="0"/>
              <a:t>7/18/2023</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1A30472A-1C9E-4A09-9094-CD977CAB99CE}" type="slidenum">
              <a:rPr lang="en-ZA" smtClean="0"/>
              <a:t>‹#›</a:t>
            </a:fld>
            <a:endParaRPr lang="en-ZA" dirty="0"/>
          </a:p>
        </p:txBody>
      </p:sp>
      <p:sp>
        <p:nvSpPr>
          <p:cNvPr id="7" name="Title 1">
            <a:extLst>
              <a:ext uri="{FF2B5EF4-FFF2-40B4-BE49-F238E27FC236}">
                <a16:creationId xmlns:a16="http://schemas.microsoft.com/office/drawing/2014/main" id="{118CC40C-FC12-C843-89B2-86F27A3E8207}"/>
              </a:ext>
            </a:extLst>
          </p:cNvPr>
          <p:cNvSpPr>
            <a:spLocks noGrp="1"/>
          </p:cNvSpPr>
          <p:nvPr>
            <p:ph type="title" hasCustomPrompt="1"/>
          </p:nvPr>
        </p:nvSpPr>
        <p:spPr>
          <a:xfrm>
            <a:off x="3468510" y="3075340"/>
            <a:ext cx="8813800" cy="707319"/>
          </a:xfrm>
          <a:prstGeom prst="rect">
            <a:avLst/>
          </a:prstGeom>
        </p:spPr>
        <p:txBody>
          <a:bodyPr/>
          <a:lstStyle>
            <a:lvl1pPr>
              <a:defRPr sz="4000">
                <a:latin typeface="Arial" panose="020B0604020202020204" pitchFamily="34" charset="0"/>
                <a:cs typeface="Arial" panose="020B0604020202020204" pitchFamily="34" charset="0"/>
              </a:defRPr>
            </a:lvl1pPr>
          </a:lstStyle>
          <a:p>
            <a:r>
              <a:rPr lang="en-US" dirty="0"/>
              <a:t>Transition Slide, Arial 40 </a:t>
            </a:r>
            <a:r>
              <a:rPr lang="en-US" dirty="0" err="1"/>
              <a:t>pt</a:t>
            </a:r>
            <a:endParaRPr lang="en-US" dirty="0"/>
          </a:p>
        </p:txBody>
      </p:sp>
      <p:sp>
        <p:nvSpPr>
          <p:cNvPr id="8" name="Oval 7">
            <a:extLst>
              <a:ext uri="{FF2B5EF4-FFF2-40B4-BE49-F238E27FC236}">
                <a16:creationId xmlns:a16="http://schemas.microsoft.com/office/drawing/2014/main" id="{569A20A6-133E-E340-8C00-05E6F9785B20}"/>
              </a:ext>
            </a:extLst>
          </p:cNvPr>
          <p:cNvSpPr/>
          <p:nvPr userDrawn="1"/>
        </p:nvSpPr>
        <p:spPr>
          <a:xfrm>
            <a:off x="2513186" y="2972679"/>
            <a:ext cx="846667" cy="846667"/>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280818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wo content, text and graph">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C34050F1-758F-B349-994A-F570935813CE}"/>
              </a:ext>
            </a:extLst>
          </p:cNvPr>
          <p:cNvSpPr>
            <a:spLocks noGrp="1"/>
          </p:cNvSpPr>
          <p:nvPr>
            <p:ph type="title" hasCustomPrompt="1"/>
          </p:nvPr>
        </p:nvSpPr>
        <p:spPr>
          <a:xfrm>
            <a:off x="838200" y="681037"/>
            <a:ext cx="8813800" cy="707319"/>
          </a:xfrm>
          <a:prstGeom prst="rect">
            <a:avLst/>
          </a:prstGeom>
        </p:spPr>
        <p:txBody>
          <a:bodyPr/>
          <a:lstStyle>
            <a:lvl1pPr>
              <a:defRPr sz="4000">
                <a:latin typeface="Arial" panose="020B0604020202020204" pitchFamily="34" charset="0"/>
                <a:cs typeface="Arial" panose="020B0604020202020204" pitchFamily="34" charset="0"/>
              </a:defRPr>
            </a:lvl1pPr>
          </a:lstStyle>
          <a:p>
            <a:r>
              <a:rPr lang="en-GB" dirty="0"/>
              <a:t>Heading, Arial 40 </a:t>
            </a:r>
            <a:r>
              <a:rPr lang="en-GB" dirty="0" err="1"/>
              <a:t>pt</a:t>
            </a:r>
            <a:endParaRPr lang="en-US" dirty="0"/>
          </a:p>
        </p:txBody>
      </p:sp>
      <p:sp>
        <p:nvSpPr>
          <p:cNvPr id="7" name="Content Placeholder 2">
            <a:extLst>
              <a:ext uri="{FF2B5EF4-FFF2-40B4-BE49-F238E27FC236}">
                <a16:creationId xmlns:a16="http://schemas.microsoft.com/office/drawing/2014/main" id="{45D23706-D4D4-E447-9D45-A505538E8A2C}"/>
              </a:ext>
            </a:extLst>
          </p:cNvPr>
          <p:cNvSpPr>
            <a:spLocks noGrp="1"/>
          </p:cNvSpPr>
          <p:nvPr>
            <p:ph idx="14"/>
          </p:nvPr>
        </p:nvSpPr>
        <p:spPr>
          <a:xfrm>
            <a:off x="6341179" y="2189902"/>
            <a:ext cx="5007857" cy="3894667"/>
          </a:xfrm>
          <a:prstGeom prst="rect">
            <a:avLst/>
          </a:prstGeom>
        </p:spPr>
        <p:txBody>
          <a:bodyPr/>
          <a:lstStyle>
            <a:lvl1pPr marL="0" indent="0">
              <a:buNone/>
              <a:defRPr sz="2000">
                <a:latin typeface="Arial" panose="020B0604020202020204" pitchFamily="34" charset="0"/>
                <a:cs typeface="Arial" panose="020B0604020202020204" pitchFamily="34" charset="0"/>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endParaRPr lang="en-US" dirty="0"/>
          </a:p>
        </p:txBody>
      </p:sp>
      <p:sp>
        <p:nvSpPr>
          <p:cNvPr id="6" name="Content Placeholder 2">
            <a:extLst>
              <a:ext uri="{FF2B5EF4-FFF2-40B4-BE49-F238E27FC236}">
                <a16:creationId xmlns:a16="http://schemas.microsoft.com/office/drawing/2014/main" id="{1DD00A4E-B065-EE49-900C-A337FB0899FB}"/>
              </a:ext>
            </a:extLst>
          </p:cNvPr>
          <p:cNvSpPr>
            <a:spLocks noGrp="1"/>
          </p:cNvSpPr>
          <p:nvPr>
            <p:ph idx="15"/>
          </p:nvPr>
        </p:nvSpPr>
        <p:spPr>
          <a:xfrm>
            <a:off x="836612" y="2189902"/>
            <a:ext cx="5007857" cy="3894666"/>
          </a:xfrm>
          <a:prstGeom prst="rect">
            <a:avLst/>
          </a:prstGeom>
        </p:spPr>
        <p:txBody>
          <a:bodyPr/>
          <a:lstStyle>
            <a:lvl1pPr marL="0" indent="0">
              <a:buNone/>
              <a:defRPr sz="2000">
                <a:latin typeface="Arial" panose="020B0604020202020204" pitchFamily="34" charset="0"/>
                <a:cs typeface="Arial" panose="020B0604020202020204" pitchFamily="34" charset="0"/>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endParaRPr lang="en-US" dirty="0"/>
          </a:p>
        </p:txBody>
      </p:sp>
      <p:sp>
        <p:nvSpPr>
          <p:cNvPr id="8" name="Content Placeholder 3">
            <a:extLst>
              <a:ext uri="{FF2B5EF4-FFF2-40B4-BE49-F238E27FC236}">
                <a16:creationId xmlns:a16="http://schemas.microsoft.com/office/drawing/2014/main" id="{E6C57FF3-48CE-D94C-8BC2-A27E7ABAF0BA}"/>
              </a:ext>
            </a:extLst>
          </p:cNvPr>
          <p:cNvSpPr>
            <a:spLocks noGrp="1"/>
          </p:cNvSpPr>
          <p:nvPr>
            <p:ph sz="half" idx="13" hasCustomPrompt="1"/>
          </p:nvPr>
        </p:nvSpPr>
        <p:spPr>
          <a:xfrm>
            <a:off x="836612" y="1794792"/>
            <a:ext cx="5007857" cy="395110"/>
          </a:xfrm>
          <a:prstGeom prst="rect">
            <a:avLst/>
          </a:prstGeom>
        </p:spPr>
        <p:txBody>
          <a:bodyPr/>
          <a:lstStyle>
            <a:lvl1pPr marL="0" indent="0">
              <a:buFont typeface="Arial" panose="020B0604020202020204" pitchFamily="34" charset="0"/>
              <a:buNone/>
              <a:defRPr sz="2000" b="1" i="0">
                <a:solidFill>
                  <a:schemeClr val="tx1"/>
                </a:solidFill>
                <a:latin typeface="Arial" panose="020B0604020202020204" pitchFamily="34" charset="0"/>
              </a:defRPr>
            </a:lvl1pPr>
            <a:lvl2pPr marL="685800" indent="-228600">
              <a:buFontTx/>
              <a:buBlip>
                <a:blip r:embed="rId2"/>
              </a:buBlip>
              <a:defRPr sz="2000" b="0" i="0">
                <a:solidFill>
                  <a:schemeClr val="tx1"/>
                </a:solidFill>
                <a:latin typeface="Arial" panose="020B0604020202020204" pitchFamily="34" charset="0"/>
              </a:defRPr>
            </a:lvl2pPr>
            <a:lvl3pPr marL="1143000" indent="-228600">
              <a:buFontTx/>
              <a:buBlip>
                <a:blip r:embed="rId2"/>
              </a:buBlip>
              <a:defRPr sz="2000" b="0" i="0">
                <a:solidFill>
                  <a:schemeClr val="tx1"/>
                </a:solidFill>
                <a:latin typeface="Arial" panose="020B0604020202020204" pitchFamily="34" charset="0"/>
              </a:defRPr>
            </a:lvl3pPr>
            <a:lvl4pPr>
              <a:defRPr b="0" i="0">
                <a:solidFill>
                  <a:srgbClr val="545456"/>
                </a:solidFill>
                <a:latin typeface="Arial" panose="020B0604020202020204" pitchFamily="34" charset="0"/>
              </a:defRPr>
            </a:lvl4pPr>
            <a:lvl5pPr>
              <a:defRPr b="0" i="0">
                <a:solidFill>
                  <a:srgbClr val="545456"/>
                </a:solidFill>
                <a:latin typeface="Arial" panose="020B0604020202020204" pitchFamily="34" charset="0"/>
              </a:defRPr>
            </a:lvl5pPr>
          </a:lstStyle>
          <a:p>
            <a:pPr lvl="0"/>
            <a:r>
              <a:rPr lang="en-GB" dirty="0"/>
              <a:t>Sub-sub heading, Arial bold 20 </a:t>
            </a:r>
            <a:r>
              <a:rPr lang="en-GB" dirty="0" err="1"/>
              <a:t>pt</a:t>
            </a:r>
            <a:endParaRPr lang="en-GB" dirty="0"/>
          </a:p>
        </p:txBody>
      </p:sp>
      <p:sp>
        <p:nvSpPr>
          <p:cNvPr id="9" name="Content Placeholder 3">
            <a:extLst>
              <a:ext uri="{FF2B5EF4-FFF2-40B4-BE49-F238E27FC236}">
                <a16:creationId xmlns:a16="http://schemas.microsoft.com/office/drawing/2014/main" id="{649E2D19-0644-1B44-8F6C-F99C7970902B}"/>
              </a:ext>
            </a:extLst>
          </p:cNvPr>
          <p:cNvSpPr>
            <a:spLocks noGrp="1"/>
          </p:cNvSpPr>
          <p:nvPr>
            <p:ph sz="half" idx="16" hasCustomPrompt="1"/>
          </p:nvPr>
        </p:nvSpPr>
        <p:spPr>
          <a:xfrm>
            <a:off x="6344355" y="1794792"/>
            <a:ext cx="5007857" cy="395110"/>
          </a:xfrm>
          <a:prstGeom prst="rect">
            <a:avLst/>
          </a:prstGeom>
        </p:spPr>
        <p:txBody>
          <a:bodyPr/>
          <a:lstStyle>
            <a:lvl1pPr marL="0" indent="0">
              <a:buFont typeface="Arial" panose="020B0604020202020204" pitchFamily="34" charset="0"/>
              <a:buNone/>
              <a:defRPr sz="2000" b="1" i="0">
                <a:solidFill>
                  <a:schemeClr val="tx1"/>
                </a:solidFill>
                <a:latin typeface="Arial" panose="020B0604020202020204" pitchFamily="34" charset="0"/>
              </a:defRPr>
            </a:lvl1pPr>
            <a:lvl2pPr marL="685800" indent="-228600">
              <a:buFontTx/>
              <a:buBlip>
                <a:blip r:embed="rId2"/>
              </a:buBlip>
              <a:defRPr sz="2000" b="0" i="0">
                <a:solidFill>
                  <a:schemeClr val="tx1"/>
                </a:solidFill>
                <a:latin typeface="Arial" panose="020B0604020202020204" pitchFamily="34" charset="0"/>
              </a:defRPr>
            </a:lvl2pPr>
            <a:lvl3pPr marL="1143000" indent="-228600">
              <a:buFontTx/>
              <a:buBlip>
                <a:blip r:embed="rId2"/>
              </a:buBlip>
              <a:defRPr sz="2000" b="0" i="0">
                <a:solidFill>
                  <a:schemeClr val="tx1"/>
                </a:solidFill>
                <a:latin typeface="Arial" panose="020B0604020202020204" pitchFamily="34" charset="0"/>
              </a:defRPr>
            </a:lvl3pPr>
            <a:lvl4pPr>
              <a:defRPr b="0" i="0">
                <a:solidFill>
                  <a:srgbClr val="545456"/>
                </a:solidFill>
                <a:latin typeface="Arial" panose="020B0604020202020204" pitchFamily="34" charset="0"/>
              </a:defRPr>
            </a:lvl4pPr>
            <a:lvl5pPr>
              <a:defRPr b="0" i="0">
                <a:solidFill>
                  <a:srgbClr val="545456"/>
                </a:solidFill>
                <a:latin typeface="Arial" panose="020B0604020202020204" pitchFamily="34" charset="0"/>
              </a:defRPr>
            </a:lvl5pPr>
          </a:lstStyle>
          <a:p>
            <a:pPr lvl="0"/>
            <a:r>
              <a:rPr lang="en-GB" dirty="0"/>
              <a:t>Sub-sub heading, Arial bold 20 </a:t>
            </a:r>
            <a:r>
              <a:rPr lang="en-GB" dirty="0" err="1"/>
              <a:t>pt</a:t>
            </a:r>
            <a:endParaRPr lang="en-GB" dirty="0"/>
          </a:p>
        </p:txBody>
      </p:sp>
    </p:spTree>
    <p:extLst>
      <p:ext uri="{BB962C8B-B14F-4D97-AF65-F5344CB8AC3E}">
        <p14:creationId xmlns:p14="http://schemas.microsoft.com/office/powerpoint/2010/main" val="18577363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mage slide">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C34050F1-758F-B349-994A-F570935813CE}"/>
              </a:ext>
            </a:extLst>
          </p:cNvPr>
          <p:cNvSpPr>
            <a:spLocks noGrp="1"/>
          </p:cNvSpPr>
          <p:nvPr>
            <p:ph type="title" hasCustomPrompt="1"/>
          </p:nvPr>
        </p:nvSpPr>
        <p:spPr>
          <a:xfrm>
            <a:off x="838200" y="681037"/>
            <a:ext cx="8813800" cy="707319"/>
          </a:xfrm>
          <a:prstGeom prst="rect">
            <a:avLst/>
          </a:prstGeom>
        </p:spPr>
        <p:txBody>
          <a:bodyPr/>
          <a:lstStyle>
            <a:lvl1pPr>
              <a:defRPr sz="4000">
                <a:latin typeface="Arial" panose="020B0604020202020204" pitchFamily="34" charset="0"/>
                <a:cs typeface="Arial" panose="020B0604020202020204" pitchFamily="34" charset="0"/>
              </a:defRPr>
            </a:lvl1pPr>
          </a:lstStyle>
          <a:p>
            <a:r>
              <a:rPr lang="en-GB" dirty="0"/>
              <a:t>Heading, Arial 40 </a:t>
            </a:r>
            <a:r>
              <a:rPr lang="en-GB" dirty="0" err="1"/>
              <a:t>pt</a:t>
            </a:r>
            <a:endParaRPr lang="en-US" dirty="0"/>
          </a:p>
        </p:txBody>
      </p:sp>
      <p:sp>
        <p:nvSpPr>
          <p:cNvPr id="10" name="Picture Placeholder 2">
            <a:extLst>
              <a:ext uri="{FF2B5EF4-FFF2-40B4-BE49-F238E27FC236}">
                <a16:creationId xmlns:a16="http://schemas.microsoft.com/office/drawing/2014/main" id="{B32F64B3-2031-7343-8E67-5008963ABD60}"/>
              </a:ext>
            </a:extLst>
          </p:cNvPr>
          <p:cNvSpPr>
            <a:spLocks noGrp="1"/>
          </p:cNvSpPr>
          <p:nvPr>
            <p:ph type="pic" idx="1"/>
          </p:nvPr>
        </p:nvSpPr>
        <p:spPr>
          <a:xfrm>
            <a:off x="838200" y="1823067"/>
            <a:ext cx="10514012" cy="4353896"/>
          </a:xfrm>
          <a:prstGeom prst="rect">
            <a:avLst/>
          </a:prstGeom>
        </p:spPr>
        <p:txBody>
          <a:bodyPr/>
          <a:lstStyle>
            <a:lvl1pPr marL="0" indent="0">
              <a:buNone/>
              <a:defRPr sz="20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6" name="Content Placeholder 3">
            <a:extLst>
              <a:ext uri="{FF2B5EF4-FFF2-40B4-BE49-F238E27FC236}">
                <a16:creationId xmlns:a16="http://schemas.microsoft.com/office/drawing/2014/main" id="{B26A04A8-4F3D-CB47-BDDE-54D364093401}"/>
              </a:ext>
            </a:extLst>
          </p:cNvPr>
          <p:cNvSpPr>
            <a:spLocks noGrp="1"/>
          </p:cNvSpPr>
          <p:nvPr>
            <p:ph sz="half" idx="13" hasCustomPrompt="1"/>
          </p:nvPr>
        </p:nvSpPr>
        <p:spPr>
          <a:xfrm>
            <a:off x="838200" y="1427957"/>
            <a:ext cx="5157787" cy="395110"/>
          </a:xfrm>
          <a:prstGeom prst="rect">
            <a:avLst/>
          </a:prstGeom>
        </p:spPr>
        <p:txBody>
          <a:bodyPr/>
          <a:lstStyle>
            <a:lvl1pPr marL="0" indent="0">
              <a:buFont typeface="Arial" panose="020B0604020202020204" pitchFamily="34" charset="0"/>
              <a:buNone/>
              <a:defRPr sz="2400" b="1" i="0">
                <a:solidFill>
                  <a:schemeClr val="tx1"/>
                </a:solidFill>
                <a:latin typeface="Arial" panose="020B0604020202020204" pitchFamily="34" charset="0"/>
              </a:defRPr>
            </a:lvl1pPr>
            <a:lvl2pPr marL="685800" indent="-228600">
              <a:buFontTx/>
              <a:buBlip>
                <a:blip r:embed="rId2"/>
              </a:buBlip>
              <a:defRPr sz="2000" b="0" i="0">
                <a:solidFill>
                  <a:schemeClr val="tx1"/>
                </a:solidFill>
                <a:latin typeface="Arial" panose="020B0604020202020204" pitchFamily="34" charset="0"/>
              </a:defRPr>
            </a:lvl2pPr>
            <a:lvl3pPr marL="1143000" indent="-228600">
              <a:buFontTx/>
              <a:buBlip>
                <a:blip r:embed="rId2"/>
              </a:buBlip>
              <a:defRPr sz="2000" b="0" i="0">
                <a:solidFill>
                  <a:schemeClr val="tx1"/>
                </a:solidFill>
                <a:latin typeface="Arial" panose="020B0604020202020204" pitchFamily="34" charset="0"/>
              </a:defRPr>
            </a:lvl3pPr>
            <a:lvl4pPr>
              <a:defRPr b="0" i="0">
                <a:solidFill>
                  <a:srgbClr val="545456"/>
                </a:solidFill>
                <a:latin typeface="Arial" panose="020B0604020202020204" pitchFamily="34" charset="0"/>
              </a:defRPr>
            </a:lvl4pPr>
            <a:lvl5pPr>
              <a:defRPr b="0" i="0">
                <a:solidFill>
                  <a:srgbClr val="545456"/>
                </a:solidFill>
                <a:latin typeface="Arial" panose="020B0604020202020204" pitchFamily="34" charset="0"/>
              </a:defRPr>
            </a:lvl5pPr>
          </a:lstStyle>
          <a:p>
            <a:pPr lvl="0"/>
            <a:r>
              <a:rPr lang="en-GB" dirty="0"/>
              <a:t>Sub heading, Arial bold 24 </a:t>
            </a:r>
            <a:r>
              <a:rPr lang="en-GB" dirty="0" err="1"/>
              <a:t>pt</a:t>
            </a:r>
            <a:endParaRPr lang="en-GB" dirty="0"/>
          </a:p>
        </p:txBody>
      </p:sp>
    </p:spTree>
    <p:extLst>
      <p:ext uri="{BB962C8B-B14F-4D97-AF65-F5344CB8AC3E}">
        <p14:creationId xmlns:p14="http://schemas.microsoft.com/office/powerpoint/2010/main" val="30320039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wo content, text and graph">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C34050F1-758F-B349-994A-F570935813CE}"/>
              </a:ext>
            </a:extLst>
          </p:cNvPr>
          <p:cNvSpPr>
            <a:spLocks noGrp="1"/>
          </p:cNvSpPr>
          <p:nvPr>
            <p:ph type="title" hasCustomPrompt="1"/>
          </p:nvPr>
        </p:nvSpPr>
        <p:spPr>
          <a:xfrm>
            <a:off x="838200" y="681037"/>
            <a:ext cx="8813800" cy="707319"/>
          </a:xfrm>
          <a:prstGeom prst="rect">
            <a:avLst/>
          </a:prstGeom>
        </p:spPr>
        <p:txBody>
          <a:bodyPr/>
          <a:lstStyle>
            <a:lvl1pPr>
              <a:defRPr sz="4000">
                <a:latin typeface="Arial" panose="020B0604020202020204" pitchFamily="34" charset="0"/>
                <a:cs typeface="Arial" panose="020B0604020202020204" pitchFamily="34" charset="0"/>
              </a:defRPr>
            </a:lvl1pPr>
          </a:lstStyle>
          <a:p>
            <a:r>
              <a:rPr lang="en-GB" dirty="0"/>
              <a:t>Heading, Arial 40 </a:t>
            </a:r>
            <a:r>
              <a:rPr lang="en-GB" dirty="0" err="1"/>
              <a:t>pt</a:t>
            </a:r>
            <a:endParaRPr lang="en-US" dirty="0"/>
          </a:p>
        </p:txBody>
      </p:sp>
      <p:sp>
        <p:nvSpPr>
          <p:cNvPr id="7" name="Content Placeholder 2">
            <a:extLst>
              <a:ext uri="{FF2B5EF4-FFF2-40B4-BE49-F238E27FC236}">
                <a16:creationId xmlns:a16="http://schemas.microsoft.com/office/drawing/2014/main" id="{45D23706-D4D4-E447-9D45-A505538E8A2C}"/>
              </a:ext>
            </a:extLst>
          </p:cNvPr>
          <p:cNvSpPr>
            <a:spLocks noGrp="1"/>
          </p:cNvSpPr>
          <p:nvPr>
            <p:ph idx="14"/>
          </p:nvPr>
        </p:nvSpPr>
        <p:spPr>
          <a:xfrm>
            <a:off x="840582" y="1846932"/>
            <a:ext cx="10510836" cy="4289777"/>
          </a:xfrm>
          <a:prstGeom prst="rect">
            <a:avLst/>
          </a:prstGeom>
        </p:spPr>
        <p:txBody>
          <a:bodyPr/>
          <a:lstStyle>
            <a:lvl1pPr marL="0" indent="0">
              <a:buNone/>
              <a:defRPr sz="2000">
                <a:latin typeface="Arial" panose="020B0604020202020204" pitchFamily="34" charset="0"/>
                <a:cs typeface="Arial" panose="020B0604020202020204" pitchFamily="34" charset="0"/>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endParaRPr lang="en-US" dirty="0"/>
          </a:p>
        </p:txBody>
      </p:sp>
      <p:sp>
        <p:nvSpPr>
          <p:cNvPr id="6" name="Content Placeholder 3">
            <a:extLst>
              <a:ext uri="{FF2B5EF4-FFF2-40B4-BE49-F238E27FC236}">
                <a16:creationId xmlns:a16="http://schemas.microsoft.com/office/drawing/2014/main" id="{EE0916EF-D55D-5245-96A7-EEF21D73591E}"/>
              </a:ext>
            </a:extLst>
          </p:cNvPr>
          <p:cNvSpPr>
            <a:spLocks noGrp="1"/>
          </p:cNvSpPr>
          <p:nvPr>
            <p:ph sz="half" idx="13" hasCustomPrompt="1"/>
          </p:nvPr>
        </p:nvSpPr>
        <p:spPr>
          <a:xfrm>
            <a:off x="838200" y="1427957"/>
            <a:ext cx="5157787" cy="395110"/>
          </a:xfrm>
          <a:prstGeom prst="rect">
            <a:avLst/>
          </a:prstGeom>
        </p:spPr>
        <p:txBody>
          <a:bodyPr/>
          <a:lstStyle>
            <a:lvl1pPr marL="0" indent="0">
              <a:buFont typeface="Arial" panose="020B0604020202020204" pitchFamily="34" charset="0"/>
              <a:buNone/>
              <a:defRPr sz="2400" b="1" i="0">
                <a:solidFill>
                  <a:schemeClr val="tx1"/>
                </a:solidFill>
                <a:latin typeface="Arial" panose="020B0604020202020204" pitchFamily="34" charset="0"/>
              </a:defRPr>
            </a:lvl1pPr>
            <a:lvl2pPr marL="685800" indent="-228600">
              <a:buFontTx/>
              <a:buBlip>
                <a:blip r:embed="rId2"/>
              </a:buBlip>
              <a:defRPr sz="2000" b="0" i="0">
                <a:solidFill>
                  <a:schemeClr val="tx1"/>
                </a:solidFill>
                <a:latin typeface="Arial" panose="020B0604020202020204" pitchFamily="34" charset="0"/>
              </a:defRPr>
            </a:lvl2pPr>
            <a:lvl3pPr marL="1143000" indent="-228600">
              <a:buFontTx/>
              <a:buBlip>
                <a:blip r:embed="rId2"/>
              </a:buBlip>
              <a:defRPr sz="2000" b="0" i="0">
                <a:solidFill>
                  <a:schemeClr val="tx1"/>
                </a:solidFill>
                <a:latin typeface="Arial" panose="020B0604020202020204" pitchFamily="34" charset="0"/>
              </a:defRPr>
            </a:lvl3pPr>
            <a:lvl4pPr>
              <a:defRPr b="0" i="0">
                <a:solidFill>
                  <a:srgbClr val="545456"/>
                </a:solidFill>
                <a:latin typeface="Arial" panose="020B0604020202020204" pitchFamily="34" charset="0"/>
              </a:defRPr>
            </a:lvl4pPr>
            <a:lvl5pPr>
              <a:defRPr b="0" i="0">
                <a:solidFill>
                  <a:srgbClr val="545456"/>
                </a:solidFill>
                <a:latin typeface="Arial" panose="020B0604020202020204" pitchFamily="34" charset="0"/>
              </a:defRPr>
            </a:lvl5pPr>
          </a:lstStyle>
          <a:p>
            <a:pPr lvl="0"/>
            <a:r>
              <a:rPr lang="en-GB" dirty="0"/>
              <a:t>Sub heading, Arial bold 24 </a:t>
            </a:r>
            <a:r>
              <a:rPr lang="en-GB" dirty="0" err="1"/>
              <a:t>pt</a:t>
            </a:r>
            <a:endParaRPr lang="en-GB" dirty="0"/>
          </a:p>
        </p:txBody>
      </p:sp>
    </p:spTree>
    <p:extLst>
      <p:ext uri="{BB962C8B-B14F-4D97-AF65-F5344CB8AC3E}">
        <p14:creationId xmlns:p14="http://schemas.microsoft.com/office/powerpoint/2010/main" val="5988752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26252386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A9AC1-6F68-2141-A2EC-47DC98251179}"/>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776946A5-B01A-4047-9963-8EEF1F8DBD99}"/>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A6F82E15-9698-7846-BA94-20218B878ECE}"/>
              </a:ext>
            </a:extLst>
          </p:cNvPr>
          <p:cNvSpPr>
            <a:spLocks noGrp="1"/>
          </p:cNvSpPr>
          <p:nvPr>
            <p:ph type="dt" sz="half" idx="10"/>
          </p:nvPr>
        </p:nvSpPr>
        <p:spPr/>
        <p:txBody>
          <a:bodyPr/>
          <a:lstStyle/>
          <a:p>
            <a:fld id="{91861480-B0DB-4922-BE9E-11061A6D718E}" type="datetime1">
              <a:rPr lang="en-US" smtClean="0"/>
              <a:t>7/18/2023</a:t>
            </a:fld>
            <a:endParaRPr lang="en-US"/>
          </a:p>
        </p:txBody>
      </p:sp>
      <p:sp>
        <p:nvSpPr>
          <p:cNvPr id="5" name="Footer Placeholder 4">
            <a:extLst>
              <a:ext uri="{FF2B5EF4-FFF2-40B4-BE49-F238E27FC236}">
                <a16:creationId xmlns:a16="http://schemas.microsoft.com/office/drawing/2014/main" id="{BEC70A1D-A280-D642-88E0-A30107A4FB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05A2A0-F2F9-904B-BA00-5063C597131F}"/>
              </a:ext>
            </a:extLst>
          </p:cNvPr>
          <p:cNvSpPr>
            <a:spLocks noGrp="1"/>
          </p:cNvSpPr>
          <p:nvPr>
            <p:ph type="sldNum" sz="quarter" idx="12"/>
          </p:nvPr>
        </p:nvSpPr>
        <p:spPr/>
        <p:txBody>
          <a:bodyPr/>
          <a:lstStyle/>
          <a:p>
            <a:fld id="{A1B50974-9F8A-194B-9AEF-B01B1A40E9B7}" type="slidenum">
              <a:rPr lang="en-US" smtClean="0"/>
              <a:t>‹#›</a:t>
            </a:fld>
            <a:endParaRPr lang="en-US"/>
          </a:p>
        </p:txBody>
      </p:sp>
    </p:spTree>
    <p:extLst>
      <p:ext uri="{BB962C8B-B14F-4D97-AF65-F5344CB8AC3E}">
        <p14:creationId xmlns:p14="http://schemas.microsoft.com/office/powerpoint/2010/main" val="27244976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C03B458-020A-B249-993B-5FCC3B30DDFA}"/>
              </a:ext>
            </a:extLst>
          </p:cNvPr>
          <p:cNvSpPr>
            <a:spLocks noGrp="1"/>
          </p:cNvSpPr>
          <p:nvPr>
            <p:ph type="dt" sz="half" idx="10"/>
          </p:nvPr>
        </p:nvSpPr>
        <p:spPr/>
        <p:txBody>
          <a:bodyPr/>
          <a:lstStyle/>
          <a:p>
            <a:fld id="{95EC2A61-D733-4BD5-B50A-0D11A69B8FE9}" type="datetime1">
              <a:rPr lang="en-US" smtClean="0"/>
              <a:t>7/18/2023</a:t>
            </a:fld>
            <a:endParaRPr lang="en-US"/>
          </a:p>
        </p:txBody>
      </p:sp>
      <p:sp>
        <p:nvSpPr>
          <p:cNvPr id="5" name="Footer Placeholder 4">
            <a:extLst>
              <a:ext uri="{FF2B5EF4-FFF2-40B4-BE49-F238E27FC236}">
                <a16:creationId xmlns:a16="http://schemas.microsoft.com/office/drawing/2014/main" id="{4BF76115-D967-7542-879A-80EFB2B0DA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8D11A7-642B-EB41-8A7F-86D2C8B89E59}"/>
              </a:ext>
            </a:extLst>
          </p:cNvPr>
          <p:cNvSpPr>
            <a:spLocks noGrp="1"/>
          </p:cNvSpPr>
          <p:nvPr>
            <p:ph type="sldNum" sz="quarter" idx="12"/>
          </p:nvPr>
        </p:nvSpPr>
        <p:spPr/>
        <p:txBody>
          <a:bodyPr/>
          <a:lstStyle/>
          <a:p>
            <a:fld id="{A1B50974-9F8A-194B-9AEF-B01B1A40E9B7}" type="slidenum">
              <a:rPr lang="en-US" smtClean="0"/>
              <a:t>‹#›</a:t>
            </a:fld>
            <a:endParaRPr lang="en-US"/>
          </a:p>
        </p:txBody>
      </p:sp>
    </p:spTree>
    <p:extLst>
      <p:ext uri="{BB962C8B-B14F-4D97-AF65-F5344CB8AC3E}">
        <p14:creationId xmlns:p14="http://schemas.microsoft.com/office/powerpoint/2010/main" val="41232281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5637145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3FF535C9-CFE6-EA49-B5FF-7E4DB02DA845}"/>
              </a:ext>
            </a:extLst>
          </p:cNvPr>
          <p:cNvSpPr>
            <a:spLocks noGrp="1"/>
          </p:cNvSpPr>
          <p:nvPr>
            <p:ph type="dt" sz="half" idx="10"/>
          </p:nvPr>
        </p:nvSpPr>
        <p:spPr/>
        <p:txBody>
          <a:bodyPr/>
          <a:lstStyle/>
          <a:p>
            <a:fld id="{4D8361EC-BE2F-49F9-A51B-CFAF74CC8E89}" type="datetime1">
              <a:rPr lang="en-US" smtClean="0"/>
              <a:t>7/18/2023</a:t>
            </a:fld>
            <a:endParaRPr lang="en-ZA" dirty="0"/>
          </a:p>
        </p:txBody>
      </p:sp>
      <p:sp>
        <p:nvSpPr>
          <p:cNvPr id="4" name="Footer Placeholder 3">
            <a:extLst>
              <a:ext uri="{FF2B5EF4-FFF2-40B4-BE49-F238E27FC236}">
                <a16:creationId xmlns:a16="http://schemas.microsoft.com/office/drawing/2014/main" id="{0B2161BC-BA5C-1B48-955A-051FFEADF798}"/>
              </a:ext>
            </a:extLst>
          </p:cNvPr>
          <p:cNvSpPr>
            <a:spLocks noGrp="1"/>
          </p:cNvSpPr>
          <p:nvPr>
            <p:ph type="ftr" sz="quarter" idx="11"/>
          </p:nvPr>
        </p:nvSpPr>
        <p:spPr/>
        <p:txBody>
          <a:bodyPr/>
          <a:lstStyle/>
          <a:p>
            <a:endParaRPr lang="en-ZA" dirty="0"/>
          </a:p>
        </p:txBody>
      </p:sp>
      <p:sp>
        <p:nvSpPr>
          <p:cNvPr id="5" name="Slide Number Placeholder 4">
            <a:extLst>
              <a:ext uri="{FF2B5EF4-FFF2-40B4-BE49-F238E27FC236}">
                <a16:creationId xmlns:a16="http://schemas.microsoft.com/office/drawing/2014/main" id="{162520EE-19A9-4F44-B22A-C7C10079A5F5}"/>
              </a:ext>
            </a:extLst>
          </p:cNvPr>
          <p:cNvSpPr>
            <a:spLocks noGrp="1"/>
          </p:cNvSpPr>
          <p:nvPr>
            <p:ph type="sldNum" sz="quarter" idx="12"/>
          </p:nvPr>
        </p:nvSpPr>
        <p:spPr/>
        <p:txBody>
          <a:bodyPr/>
          <a:lstStyle/>
          <a:p>
            <a:fld id="{1A30472A-1C9E-4A09-9094-CD977CAB99CE}" type="slidenum">
              <a:rPr lang="en-ZA" smtClean="0"/>
              <a:t>‹#›</a:t>
            </a:fld>
            <a:endParaRPr lang="en-ZA" dirty="0"/>
          </a:p>
        </p:txBody>
      </p:sp>
      <p:pic>
        <p:nvPicPr>
          <p:cNvPr id="6" name="Picture 5">
            <a:extLst>
              <a:ext uri="{FF2B5EF4-FFF2-40B4-BE49-F238E27FC236}">
                <a16:creationId xmlns:a16="http://schemas.microsoft.com/office/drawing/2014/main" id="{1AEB4AB5-A3B8-1C4F-91D0-00FAAB5B8C6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5029199" y="0"/>
            <a:ext cx="2133600" cy="2133600"/>
          </a:xfrm>
          <a:prstGeom prst="rect">
            <a:avLst/>
          </a:prstGeom>
        </p:spPr>
      </p:pic>
      <p:sp>
        <p:nvSpPr>
          <p:cNvPr id="7" name="Rectangle 6">
            <a:extLst>
              <a:ext uri="{FF2B5EF4-FFF2-40B4-BE49-F238E27FC236}">
                <a16:creationId xmlns:a16="http://schemas.microsoft.com/office/drawing/2014/main" id="{08351512-7D01-1C4C-8E15-42CC20823E10}"/>
              </a:ext>
            </a:extLst>
          </p:cNvPr>
          <p:cNvSpPr/>
          <p:nvPr userDrawn="1"/>
        </p:nvSpPr>
        <p:spPr>
          <a:xfrm>
            <a:off x="5358038" y="5196485"/>
            <a:ext cx="1475917" cy="307777"/>
          </a:xfrm>
          <a:prstGeom prst="rect">
            <a:avLst/>
          </a:prstGeom>
        </p:spPr>
        <p:txBody>
          <a:bodyPr wrap="none">
            <a:spAutoFit/>
          </a:bodyPr>
          <a:lstStyle/>
          <a:p>
            <a:r>
              <a:rPr lang="en-US" altLang="ko-KR" sz="1400" dirty="0" err="1">
                <a:solidFill>
                  <a:schemeClr val="tx1"/>
                </a:solidFill>
                <a:latin typeface="Arial" panose="020B0604020202020204" pitchFamily="34" charset="0"/>
                <a:cs typeface="Arial" pitchFamily="34" charset="0"/>
              </a:rPr>
              <a:t>www.npa.gov.za</a:t>
            </a:r>
            <a:endParaRPr lang="en-US" sz="1400" dirty="0">
              <a:solidFill>
                <a:schemeClr val="tx1"/>
              </a:solidFill>
            </a:endParaRPr>
          </a:p>
        </p:txBody>
      </p:sp>
      <p:sp>
        <p:nvSpPr>
          <p:cNvPr id="8" name="TextBox 7">
            <a:extLst>
              <a:ext uri="{FF2B5EF4-FFF2-40B4-BE49-F238E27FC236}">
                <a16:creationId xmlns:a16="http://schemas.microsoft.com/office/drawing/2014/main" id="{62F99081-80A3-E44F-8F63-E0DD100518AA}"/>
              </a:ext>
            </a:extLst>
          </p:cNvPr>
          <p:cNvSpPr txBox="1"/>
          <p:nvPr userDrawn="1"/>
        </p:nvSpPr>
        <p:spPr>
          <a:xfrm>
            <a:off x="2" y="2854632"/>
            <a:ext cx="12191998" cy="584775"/>
          </a:xfrm>
          <a:prstGeom prst="rect">
            <a:avLst/>
          </a:prstGeom>
          <a:noFill/>
        </p:spPr>
        <p:txBody>
          <a:bodyPr wrap="square" rtlCol="0" anchor="ctr">
            <a:spAutoFit/>
          </a:bodyPr>
          <a:lstStyle/>
          <a:p>
            <a:pPr algn="ctr"/>
            <a:r>
              <a:rPr lang="en-US" altLang="ko-KR" sz="3200" dirty="0">
                <a:solidFill>
                  <a:schemeClr val="tx1"/>
                </a:solidFill>
                <a:latin typeface="Arial" panose="020B0604020202020204" pitchFamily="34" charset="0"/>
                <a:cs typeface="Arial" pitchFamily="34" charset="0"/>
              </a:rPr>
              <a:t>Thank you</a:t>
            </a:r>
          </a:p>
        </p:txBody>
      </p:sp>
      <p:sp>
        <p:nvSpPr>
          <p:cNvPr id="9" name="TextBox 8">
            <a:extLst>
              <a:ext uri="{FF2B5EF4-FFF2-40B4-BE49-F238E27FC236}">
                <a16:creationId xmlns:a16="http://schemas.microsoft.com/office/drawing/2014/main" id="{5A39A1EC-8559-9A45-B768-761F7F20C11D}"/>
              </a:ext>
            </a:extLst>
          </p:cNvPr>
          <p:cNvSpPr txBox="1"/>
          <p:nvPr userDrawn="1"/>
        </p:nvSpPr>
        <p:spPr>
          <a:xfrm>
            <a:off x="2" y="3744940"/>
            <a:ext cx="12191998" cy="830997"/>
          </a:xfrm>
          <a:prstGeom prst="rect">
            <a:avLst/>
          </a:prstGeom>
          <a:noFill/>
        </p:spPr>
        <p:txBody>
          <a:bodyPr wrap="square" rtlCol="0" anchor="ctr">
            <a:spAutoFit/>
          </a:bodyPr>
          <a:lstStyle/>
          <a:p>
            <a:pPr algn="ctr"/>
            <a:r>
              <a:rPr lang="en-US" altLang="ko-KR" sz="1200" dirty="0">
                <a:solidFill>
                  <a:schemeClr val="tx1"/>
                </a:solidFill>
                <a:latin typeface="Arial" panose="020B0604020202020204" pitchFamily="34" charset="0"/>
                <a:cs typeface="Arial" pitchFamily="34" charset="0"/>
              </a:rPr>
              <a:t>Head Office: 012 845 6000</a:t>
            </a:r>
          </a:p>
          <a:p>
            <a:pPr algn="ctr"/>
            <a:r>
              <a:rPr lang="en-US" altLang="ko-KR" sz="1200" dirty="0">
                <a:solidFill>
                  <a:schemeClr val="tx1"/>
                </a:solidFill>
                <a:latin typeface="Arial" panose="020B0604020202020204" pitchFamily="34" charset="0"/>
                <a:cs typeface="Arial" pitchFamily="34" charset="0"/>
              </a:rPr>
              <a:t>E-mail: </a:t>
            </a:r>
            <a:r>
              <a:rPr lang="en-US" altLang="ko-KR" sz="1200" dirty="0" err="1">
                <a:solidFill>
                  <a:schemeClr val="tx1"/>
                </a:solidFill>
                <a:latin typeface="Arial" panose="020B0604020202020204" pitchFamily="34" charset="0"/>
                <a:cs typeface="Arial" pitchFamily="34" charset="0"/>
              </a:rPr>
              <a:t>communication@npa.gov.za</a:t>
            </a:r>
            <a:endParaRPr lang="en-US" altLang="ko-KR" sz="1200" dirty="0">
              <a:solidFill>
                <a:schemeClr val="tx1"/>
              </a:solidFill>
              <a:latin typeface="Arial" panose="020B0604020202020204" pitchFamily="34" charset="0"/>
              <a:cs typeface="Arial" pitchFamily="34" charset="0"/>
            </a:endParaRPr>
          </a:p>
          <a:p>
            <a:pPr algn="ctr"/>
            <a:r>
              <a:rPr lang="en-US" altLang="ko-KR" sz="1200" dirty="0">
                <a:solidFill>
                  <a:schemeClr val="tx1"/>
                </a:solidFill>
                <a:latin typeface="Arial" panose="020B0604020202020204" pitchFamily="34" charset="0"/>
                <a:cs typeface="Arial" pitchFamily="34" charset="0"/>
              </a:rPr>
              <a:t>VGM Building, 123 Westlake Avenue (</a:t>
            </a:r>
            <a:r>
              <a:rPr lang="en-US" altLang="ko-KR" sz="1200" dirty="0" err="1">
                <a:solidFill>
                  <a:schemeClr val="tx1"/>
                </a:solidFill>
                <a:latin typeface="Arial" panose="020B0604020202020204" pitchFamily="34" charset="0"/>
                <a:cs typeface="Arial" pitchFamily="34" charset="0"/>
              </a:rPr>
              <a:t>Cnr</a:t>
            </a:r>
            <a:r>
              <a:rPr lang="en-US" altLang="ko-KR" sz="1200" dirty="0">
                <a:solidFill>
                  <a:schemeClr val="tx1"/>
                </a:solidFill>
                <a:latin typeface="Arial" panose="020B0604020202020204" pitchFamily="34" charset="0"/>
                <a:cs typeface="Arial" pitchFamily="34" charset="0"/>
              </a:rPr>
              <a:t> Hartley Street), </a:t>
            </a:r>
          </a:p>
          <a:p>
            <a:pPr algn="ctr"/>
            <a:r>
              <a:rPr lang="en-US" altLang="ko-KR" sz="1200" dirty="0" err="1">
                <a:solidFill>
                  <a:schemeClr val="tx1"/>
                </a:solidFill>
                <a:latin typeface="Arial" panose="020B0604020202020204" pitchFamily="34" charset="0"/>
                <a:cs typeface="Arial" pitchFamily="34" charset="0"/>
              </a:rPr>
              <a:t>Weavind</a:t>
            </a:r>
            <a:r>
              <a:rPr lang="en-US" altLang="ko-KR" sz="1200" dirty="0">
                <a:solidFill>
                  <a:schemeClr val="tx1"/>
                </a:solidFill>
                <a:latin typeface="Arial" panose="020B0604020202020204" pitchFamily="34" charset="0"/>
                <a:cs typeface="Arial" pitchFamily="34" charset="0"/>
              </a:rPr>
              <a:t> Park, Silverton, Pretoria, 0184</a:t>
            </a:r>
          </a:p>
        </p:txBody>
      </p:sp>
      <p:sp>
        <p:nvSpPr>
          <p:cNvPr id="10" name="Freeform: Shape 7">
            <a:extLst>
              <a:ext uri="{FF2B5EF4-FFF2-40B4-BE49-F238E27FC236}">
                <a16:creationId xmlns:a16="http://schemas.microsoft.com/office/drawing/2014/main" id="{E3ACA70D-6085-5B4A-903F-336018CDF481}"/>
              </a:ext>
            </a:extLst>
          </p:cNvPr>
          <p:cNvSpPr/>
          <p:nvPr userDrawn="1"/>
        </p:nvSpPr>
        <p:spPr>
          <a:xfrm>
            <a:off x="5253698" y="5133916"/>
            <a:ext cx="1684599" cy="432917"/>
          </a:xfrm>
          <a:custGeom>
            <a:avLst/>
            <a:gdLst>
              <a:gd name="connsiteX0" fmla="*/ 10575608 w 12134850"/>
              <a:gd name="connsiteY0" fmla="*/ 3118485 h 3118484"/>
              <a:gd name="connsiteX1" fmla="*/ 1559243 w 12134850"/>
              <a:gd name="connsiteY1" fmla="*/ 3118485 h 3118484"/>
              <a:gd name="connsiteX2" fmla="*/ 0 w 12134850"/>
              <a:gd name="connsiteY2" fmla="*/ 1559243 h 3118484"/>
              <a:gd name="connsiteX3" fmla="*/ 1559243 w 12134850"/>
              <a:gd name="connsiteY3" fmla="*/ 0 h 3118484"/>
              <a:gd name="connsiteX4" fmla="*/ 10575608 w 12134850"/>
              <a:gd name="connsiteY4" fmla="*/ 0 h 3118484"/>
              <a:gd name="connsiteX5" fmla="*/ 12134850 w 12134850"/>
              <a:gd name="connsiteY5" fmla="*/ 1559243 h 3118484"/>
              <a:gd name="connsiteX6" fmla="*/ 10575608 w 12134850"/>
              <a:gd name="connsiteY6" fmla="*/ 3118485 h 3118484"/>
              <a:gd name="connsiteX7" fmla="*/ 1559243 w 12134850"/>
              <a:gd name="connsiteY7" fmla="*/ 135255 h 3118484"/>
              <a:gd name="connsiteX8" fmla="*/ 135255 w 12134850"/>
              <a:gd name="connsiteY8" fmla="*/ 1559243 h 3118484"/>
              <a:gd name="connsiteX9" fmla="*/ 1559243 w 12134850"/>
              <a:gd name="connsiteY9" fmla="*/ 2983230 h 3118484"/>
              <a:gd name="connsiteX10" fmla="*/ 10575608 w 12134850"/>
              <a:gd name="connsiteY10" fmla="*/ 2983230 h 3118484"/>
              <a:gd name="connsiteX11" fmla="*/ 11999595 w 12134850"/>
              <a:gd name="connsiteY11" fmla="*/ 1559243 h 3118484"/>
              <a:gd name="connsiteX12" fmla="*/ 10575608 w 12134850"/>
              <a:gd name="connsiteY12" fmla="*/ 135255 h 3118484"/>
              <a:gd name="connsiteX13" fmla="*/ 1559243 w 12134850"/>
              <a:gd name="connsiteY13" fmla="*/ 135255 h 3118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34850" h="3118484">
                <a:moveTo>
                  <a:pt x="10575608" y="3118485"/>
                </a:moveTo>
                <a:lnTo>
                  <a:pt x="1559243" y="3118485"/>
                </a:lnTo>
                <a:cubicBezTo>
                  <a:pt x="699135" y="3118485"/>
                  <a:pt x="0" y="2419350"/>
                  <a:pt x="0" y="1559243"/>
                </a:cubicBezTo>
                <a:cubicBezTo>
                  <a:pt x="0" y="699135"/>
                  <a:pt x="699135" y="0"/>
                  <a:pt x="1559243" y="0"/>
                </a:cubicBezTo>
                <a:lnTo>
                  <a:pt x="10575608" y="0"/>
                </a:lnTo>
                <a:cubicBezTo>
                  <a:pt x="11435715" y="0"/>
                  <a:pt x="12134850" y="699135"/>
                  <a:pt x="12134850" y="1559243"/>
                </a:cubicBezTo>
                <a:cubicBezTo>
                  <a:pt x="12134850" y="2419350"/>
                  <a:pt x="11435715" y="3118485"/>
                  <a:pt x="10575608" y="3118485"/>
                </a:cubicBezTo>
                <a:close/>
                <a:moveTo>
                  <a:pt x="1559243" y="135255"/>
                </a:moveTo>
                <a:cubicBezTo>
                  <a:pt x="774383" y="135255"/>
                  <a:pt x="135255" y="774383"/>
                  <a:pt x="135255" y="1559243"/>
                </a:cubicBezTo>
                <a:cubicBezTo>
                  <a:pt x="135255" y="2344103"/>
                  <a:pt x="773430" y="2983230"/>
                  <a:pt x="1559243" y="2983230"/>
                </a:cubicBezTo>
                <a:lnTo>
                  <a:pt x="10575608" y="2983230"/>
                </a:lnTo>
                <a:cubicBezTo>
                  <a:pt x="11360467" y="2983230"/>
                  <a:pt x="11999595" y="2344103"/>
                  <a:pt x="11999595" y="1559243"/>
                </a:cubicBezTo>
                <a:cubicBezTo>
                  <a:pt x="11999595" y="774383"/>
                  <a:pt x="11361420" y="135255"/>
                  <a:pt x="10575608" y="135255"/>
                </a:cubicBezTo>
                <a:lnTo>
                  <a:pt x="1559243" y="135255"/>
                </a:lnTo>
                <a:close/>
              </a:path>
            </a:pathLst>
          </a:custGeom>
          <a:solidFill>
            <a:schemeClr val="bg1"/>
          </a:solidFill>
          <a:ln w="9525" cap="flat">
            <a:noFill/>
            <a:prstDash val="solid"/>
            <a:miter/>
          </a:ln>
        </p:spPr>
        <p:txBody>
          <a:bodyPr rtlCol="0" anchor="ctr"/>
          <a:lstStyle/>
          <a:p>
            <a:endParaRPr lang="en-US" dirty="0">
              <a:solidFill>
                <a:schemeClr val="tx1">
                  <a:lumMod val="85000"/>
                  <a:lumOff val="15000"/>
                </a:schemeClr>
              </a:solidFill>
              <a:latin typeface="Arial" panose="020B0604020202020204" pitchFamily="34" charset="0"/>
            </a:endParaRPr>
          </a:p>
        </p:txBody>
      </p:sp>
    </p:spTree>
    <p:extLst>
      <p:ext uri="{BB962C8B-B14F-4D97-AF65-F5344CB8AC3E}">
        <p14:creationId xmlns:p14="http://schemas.microsoft.com/office/powerpoint/2010/main" val="8949422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F4B04FC-79D3-40B3-8EE7-5F45ECE4877B}" type="datetime1">
              <a:rPr lang="en-US" smtClean="0"/>
              <a:t>7/18/2023</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1A30472A-1C9E-4A09-9094-CD977CAB99CE}" type="slidenum">
              <a:rPr lang="en-ZA" smtClean="0"/>
              <a:t>‹#›</a:t>
            </a:fld>
            <a:endParaRPr lang="en-ZA" dirty="0"/>
          </a:p>
        </p:txBody>
      </p:sp>
      <p:sp>
        <p:nvSpPr>
          <p:cNvPr id="7" name="Title 1">
            <a:extLst>
              <a:ext uri="{FF2B5EF4-FFF2-40B4-BE49-F238E27FC236}">
                <a16:creationId xmlns:a16="http://schemas.microsoft.com/office/drawing/2014/main" id="{9A924BB0-C15D-9044-B2C3-2600DE208C5F}"/>
              </a:ext>
            </a:extLst>
          </p:cNvPr>
          <p:cNvSpPr>
            <a:spLocks noGrp="1"/>
          </p:cNvSpPr>
          <p:nvPr>
            <p:ph type="title" hasCustomPrompt="1"/>
          </p:nvPr>
        </p:nvSpPr>
        <p:spPr>
          <a:xfrm>
            <a:off x="838200" y="681037"/>
            <a:ext cx="8813800" cy="707319"/>
          </a:xfrm>
          <a:prstGeom prst="rect">
            <a:avLst/>
          </a:prstGeom>
        </p:spPr>
        <p:txBody>
          <a:bodyPr/>
          <a:lstStyle>
            <a:lvl1pPr>
              <a:defRPr sz="4000">
                <a:latin typeface="Arial" panose="020B0604020202020204" pitchFamily="34" charset="0"/>
                <a:cs typeface="Arial" panose="020B0604020202020204" pitchFamily="34" charset="0"/>
              </a:defRPr>
            </a:lvl1pPr>
          </a:lstStyle>
          <a:p>
            <a:r>
              <a:rPr lang="en-GB" dirty="0"/>
              <a:t>Heading, Arial 40 </a:t>
            </a:r>
            <a:r>
              <a:rPr lang="en-GB" dirty="0" err="1"/>
              <a:t>pt</a:t>
            </a:r>
            <a:endParaRPr lang="en-US" dirty="0"/>
          </a:p>
        </p:txBody>
      </p:sp>
      <p:sp>
        <p:nvSpPr>
          <p:cNvPr id="8" name="Content Placeholder 2">
            <a:extLst>
              <a:ext uri="{FF2B5EF4-FFF2-40B4-BE49-F238E27FC236}">
                <a16:creationId xmlns:a16="http://schemas.microsoft.com/office/drawing/2014/main" id="{7B8F8E07-C3F9-AF4C-8A2C-3432B048A41D}"/>
              </a:ext>
            </a:extLst>
          </p:cNvPr>
          <p:cNvSpPr>
            <a:spLocks noGrp="1"/>
          </p:cNvSpPr>
          <p:nvPr>
            <p:ph idx="1" hasCustomPrompt="1"/>
          </p:nvPr>
        </p:nvSpPr>
        <p:spPr>
          <a:xfrm>
            <a:off x="838200" y="1825625"/>
            <a:ext cx="10515600" cy="4351338"/>
          </a:xfrm>
          <a:prstGeom prst="rect">
            <a:avLst/>
          </a:prstGeom>
        </p:spPr>
        <p:txBody>
          <a:bodyPr/>
          <a:lstStyle>
            <a:lvl1pPr marL="514350" marR="0" indent="-514350" algn="l" defTabSz="914400" rtl="0" eaLnBrk="1" fontAlgn="auto" latinLnBrk="0" hangingPunct="1">
              <a:lnSpc>
                <a:spcPct val="90000"/>
              </a:lnSpc>
              <a:spcBef>
                <a:spcPts val="1000"/>
              </a:spcBef>
              <a:spcAft>
                <a:spcPts val="0"/>
              </a:spcAft>
              <a:buClr>
                <a:schemeClr val="bg1"/>
              </a:buClr>
              <a:buSzTx/>
              <a:buFont typeface="+mj-lt"/>
              <a:buAutoNum type="arabicPeriod"/>
              <a:tabLst/>
              <a:defRPr>
                <a:solidFill>
                  <a:schemeClr val="tx1"/>
                </a:solidFill>
                <a:latin typeface="Arial" panose="020B0604020202020204" pitchFamily="34" charset="0"/>
                <a:cs typeface="Arial" panose="020B0604020202020204" pitchFamily="34" charset="0"/>
              </a:defRPr>
            </a:lvl1pPr>
            <a:lvl2pPr marL="914400" indent="-457200">
              <a:buFont typeface="+mj-lt"/>
              <a:buAutoNum type="arabicPeriod"/>
              <a:defRPr>
                <a:solidFill>
                  <a:schemeClr val="bg1"/>
                </a:solidFill>
                <a:latin typeface="Arial" panose="020B0604020202020204" pitchFamily="34" charset="0"/>
                <a:cs typeface="Arial" panose="020B0604020202020204" pitchFamily="34" charset="0"/>
              </a:defRPr>
            </a:lvl2pPr>
            <a:lvl3pPr marL="1371600" indent="-457200">
              <a:buFont typeface="+mj-lt"/>
              <a:buAutoNum type="arabicPeriod"/>
              <a:defRPr>
                <a:solidFill>
                  <a:schemeClr val="bg1"/>
                </a:solidFill>
                <a:latin typeface="Arial" panose="020B0604020202020204" pitchFamily="34" charset="0"/>
                <a:cs typeface="Arial" panose="020B0604020202020204" pitchFamily="34" charset="0"/>
              </a:defRPr>
            </a:lvl3pPr>
            <a:lvl4pPr marL="1714500" indent="-342900">
              <a:buFont typeface="+mj-lt"/>
              <a:buAutoNum type="arabicPeriod"/>
              <a:defRPr>
                <a:solidFill>
                  <a:schemeClr val="bg1"/>
                </a:solidFill>
                <a:latin typeface="Arial" panose="020B0604020202020204" pitchFamily="34" charset="0"/>
                <a:cs typeface="Arial" panose="020B0604020202020204" pitchFamily="34" charset="0"/>
              </a:defRPr>
            </a:lvl4pPr>
            <a:lvl5pPr marL="2171700" indent="-342900">
              <a:buFont typeface="+mj-lt"/>
              <a:buAutoNum type="arabicPeriod"/>
              <a:defRPr>
                <a:solidFill>
                  <a:schemeClr val="bg1"/>
                </a:solidFill>
                <a:latin typeface="Arial" panose="020B0604020202020204" pitchFamily="34" charset="0"/>
                <a:cs typeface="Arial" panose="020B0604020202020204" pitchFamily="34" charset="0"/>
              </a:defRPr>
            </a:lvl5pPr>
          </a:lstStyle>
          <a:p>
            <a:pPr lvl="0"/>
            <a:r>
              <a:rPr lang="en-GB" dirty="0"/>
              <a:t>Click to edit Master index styles, use Arial 28 </a:t>
            </a:r>
            <a:r>
              <a:rPr lang="en-GB" dirty="0" err="1"/>
              <a:t>pt</a:t>
            </a:r>
            <a:endParaRPr lang="en-GB" dirty="0"/>
          </a:p>
          <a:p>
            <a:pPr lvl="0"/>
            <a:endParaRPr lang="en-GB" dirty="0"/>
          </a:p>
        </p:txBody>
      </p:sp>
      <p:pic>
        <p:nvPicPr>
          <p:cNvPr id="9" name="Picture 8">
            <a:extLst>
              <a:ext uri="{FF2B5EF4-FFF2-40B4-BE49-F238E27FC236}">
                <a16:creationId xmlns:a16="http://schemas.microsoft.com/office/drawing/2014/main" id="{5E6A0C8E-C89F-6E45-A3AB-E978B201D004}"/>
              </a:ext>
            </a:extLst>
          </p:cNvPr>
          <p:cNvPicPr>
            <a:picLocks noChangeAspect="1"/>
          </p:cNvPicPr>
          <p:nvPr userDrawn="1"/>
        </p:nvPicPr>
        <p:blipFill>
          <a:blip r:embed="rId2"/>
          <a:srcRect/>
          <a:stretch/>
        </p:blipFill>
        <p:spPr>
          <a:xfrm>
            <a:off x="9837822" y="0"/>
            <a:ext cx="1588168" cy="1588168"/>
          </a:xfrm>
          <a:prstGeom prst="rect">
            <a:avLst/>
          </a:prstGeom>
        </p:spPr>
      </p:pic>
    </p:spTree>
    <p:extLst>
      <p:ext uri="{BB962C8B-B14F-4D97-AF65-F5344CB8AC3E}">
        <p14:creationId xmlns:p14="http://schemas.microsoft.com/office/powerpoint/2010/main" val="23502882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32A094-1C29-5B49-986F-ED66C29C2E70}"/>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89BED823-2A26-5742-A931-78B46F3E6FB9}"/>
              </a:ext>
            </a:extLst>
          </p:cNvPr>
          <p:cNvSpPr>
            <a:spLocks noGrp="1"/>
          </p:cNvSpPr>
          <p:nvPr>
            <p:ph idx="1"/>
          </p:nvPr>
        </p:nvSpPr>
        <p:spPr>
          <a:xfrm>
            <a:off x="838200" y="1825625"/>
            <a:ext cx="10515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EBB9743-45FF-5248-B0B3-81E2EEA86CF4}"/>
              </a:ext>
            </a:extLst>
          </p:cNvPr>
          <p:cNvSpPr>
            <a:spLocks noGrp="1"/>
          </p:cNvSpPr>
          <p:nvPr>
            <p:ph type="dt" sz="half" idx="10"/>
          </p:nvPr>
        </p:nvSpPr>
        <p:spPr>
          <a:xfrm>
            <a:off x="838200" y="6356350"/>
            <a:ext cx="2743200" cy="365125"/>
          </a:xfrm>
          <a:prstGeom prst="rect">
            <a:avLst/>
          </a:prstGeom>
        </p:spPr>
        <p:txBody>
          <a:bodyPr/>
          <a:lstStyle/>
          <a:p>
            <a:fld id="{1D6BFFD2-CAF3-4D6F-9CB1-28641BDD96E3}" type="datetime1">
              <a:rPr lang="en-US" smtClean="0"/>
              <a:t>7/18/2023</a:t>
            </a:fld>
            <a:endParaRPr lang="en-US"/>
          </a:p>
        </p:txBody>
      </p:sp>
      <p:sp>
        <p:nvSpPr>
          <p:cNvPr id="5" name="Footer Placeholder 4">
            <a:extLst>
              <a:ext uri="{FF2B5EF4-FFF2-40B4-BE49-F238E27FC236}">
                <a16:creationId xmlns:a16="http://schemas.microsoft.com/office/drawing/2014/main" id="{47FFC87D-D8C3-6B43-B1D9-3A47F898660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D27530D-4FE2-444E-88B1-6FEC5E164F61}"/>
              </a:ext>
            </a:extLst>
          </p:cNvPr>
          <p:cNvSpPr>
            <a:spLocks noGrp="1"/>
          </p:cNvSpPr>
          <p:nvPr>
            <p:ph type="sldNum" sz="quarter" idx="12"/>
          </p:nvPr>
        </p:nvSpPr>
        <p:spPr>
          <a:xfrm>
            <a:off x="8610600" y="6356350"/>
            <a:ext cx="2743200" cy="365125"/>
          </a:xfrm>
          <a:prstGeom prst="rect">
            <a:avLst/>
          </a:prstGeom>
        </p:spPr>
        <p:txBody>
          <a:bodyPr/>
          <a:lstStyle/>
          <a:p>
            <a:fld id="{7CBD4266-C079-1646-8378-50602E9D9BCB}" type="slidenum">
              <a:rPr lang="en-US" smtClean="0"/>
              <a:t>‹#›</a:t>
            </a:fld>
            <a:endParaRPr lang="en-US"/>
          </a:p>
        </p:txBody>
      </p:sp>
    </p:spTree>
    <p:extLst>
      <p:ext uri="{BB962C8B-B14F-4D97-AF65-F5344CB8AC3E}">
        <p14:creationId xmlns:p14="http://schemas.microsoft.com/office/powerpoint/2010/main" val="32318503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General Content Slid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969AD18-EA29-444E-A57C-5A5AD779D9D7}"/>
              </a:ext>
            </a:extLst>
          </p:cNvPr>
          <p:cNvSpPr>
            <a:spLocks noGrp="1"/>
          </p:cNvSpPr>
          <p:nvPr>
            <p:ph type="sldNum" sz="quarter" idx="12"/>
          </p:nvPr>
        </p:nvSpPr>
        <p:spPr>
          <a:xfrm>
            <a:off x="8610600" y="6356350"/>
            <a:ext cx="2743200" cy="365125"/>
          </a:xfrm>
          <a:prstGeom prst="rect">
            <a:avLst/>
          </a:prstGeom>
        </p:spPr>
        <p:txBody>
          <a:bodyPr/>
          <a:lstStyle>
            <a:lvl1pPr>
              <a:defRPr b="0" i="0">
                <a:latin typeface="Arial" panose="020B0604020202020204" pitchFamily="34" charset="0"/>
              </a:defRPr>
            </a:lvl1pPr>
          </a:lstStyle>
          <a:p>
            <a:fld id="{2A00FD68-8DE8-A848-9955-EB7E6DA01CD6}" type="slidenum">
              <a:rPr lang="en-US" smtClean="0"/>
              <a:pPr/>
              <a:t>‹#›</a:t>
            </a:fld>
            <a:endParaRPr lang="en-US" dirty="0"/>
          </a:p>
        </p:txBody>
      </p:sp>
      <p:sp>
        <p:nvSpPr>
          <p:cNvPr id="9" name="Content Placeholder 2">
            <a:extLst>
              <a:ext uri="{FF2B5EF4-FFF2-40B4-BE49-F238E27FC236}">
                <a16:creationId xmlns:a16="http://schemas.microsoft.com/office/drawing/2014/main" id="{30FCDB9D-DDDE-3B4A-B3E8-50694894763E}"/>
              </a:ext>
            </a:extLst>
          </p:cNvPr>
          <p:cNvSpPr>
            <a:spLocks noGrp="1"/>
          </p:cNvSpPr>
          <p:nvPr>
            <p:ph idx="1" hasCustomPrompt="1"/>
          </p:nvPr>
        </p:nvSpPr>
        <p:spPr>
          <a:xfrm>
            <a:off x="838200" y="1862668"/>
            <a:ext cx="10515600" cy="4314295"/>
          </a:xfrm>
          <a:prstGeom prst="rect">
            <a:avLst/>
          </a:prstGeom>
        </p:spPr>
        <p:txBody>
          <a:bodyPr/>
          <a:lstStyle>
            <a:lvl1pPr marL="0" indent="0" algn="l">
              <a:buFont typeface="Arial" panose="020B0604020202020204" pitchFamily="34" charset="0"/>
              <a:buNone/>
              <a:defRPr sz="2000" b="0" i="0">
                <a:solidFill>
                  <a:srgbClr val="545456"/>
                </a:solidFill>
                <a:latin typeface="Arial" panose="020B0604020202020204" pitchFamily="34" charset="0"/>
              </a:defRPr>
            </a:lvl1pPr>
            <a:lvl2pPr marL="685800" indent="-228600">
              <a:buFontTx/>
              <a:buBlip>
                <a:blip r:embed="rId2"/>
              </a:buBlip>
              <a:defRPr sz="2000" b="0" i="0">
                <a:solidFill>
                  <a:srgbClr val="545456"/>
                </a:solidFill>
                <a:latin typeface="Arial" panose="020B0604020202020204" pitchFamily="34" charset="0"/>
              </a:defRPr>
            </a:lvl2pPr>
            <a:lvl3pPr marL="1143000" indent="-228600">
              <a:buFontTx/>
              <a:buBlip>
                <a:blip r:embed="rId2"/>
              </a:buBlip>
              <a:defRPr sz="2000" b="0" i="0">
                <a:solidFill>
                  <a:srgbClr val="545456"/>
                </a:solidFill>
                <a:latin typeface="Arial" panose="020B0604020202020204" pitchFamily="34" charset="0"/>
              </a:defRPr>
            </a:lvl3pPr>
            <a:lvl4pPr>
              <a:defRPr b="0" i="0">
                <a:solidFill>
                  <a:srgbClr val="545456"/>
                </a:solidFill>
                <a:latin typeface="Arial" panose="020B0604020202020204" pitchFamily="34" charset="0"/>
              </a:defRPr>
            </a:lvl4pPr>
            <a:lvl5pPr>
              <a:defRPr b="0" i="0">
                <a:solidFill>
                  <a:srgbClr val="545456"/>
                </a:solidFill>
                <a:latin typeface="Arial" panose="020B0604020202020204" pitchFamily="34" charset="0"/>
              </a:defRPr>
            </a:lvl5pPr>
          </a:lstStyle>
          <a:p>
            <a:r>
              <a:rPr lang="en-US" dirty="0"/>
              <a:t>Body copy</a:t>
            </a:r>
          </a:p>
          <a:p>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p>
        </p:txBody>
      </p:sp>
      <p:sp>
        <p:nvSpPr>
          <p:cNvPr id="10" name="Title 1">
            <a:extLst>
              <a:ext uri="{FF2B5EF4-FFF2-40B4-BE49-F238E27FC236}">
                <a16:creationId xmlns:a16="http://schemas.microsoft.com/office/drawing/2014/main" id="{8B083D7F-BFA7-F04A-950E-D2F4C3D97D6E}"/>
              </a:ext>
            </a:extLst>
          </p:cNvPr>
          <p:cNvSpPr>
            <a:spLocks noGrp="1"/>
          </p:cNvSpPr>
          <p:nvPr>
            <p:ph type="title" hasCustomPrompt="1"/>
          </p:nvPr>
        </p:nvSpPr>
        <p:spPr>
          <a:xfrm>
            <a:off x="838200" y="681037"/>
            <a:ext cx="8813800" cy="707319"/>
          </a:xfrm>
          <a:prstGeom prst="rect">
            <a:avLst/>
          </a:prstGeom>
        </p:spPr>
        <p:txBody>
          <a:bodyPr/>
          <a:lstStyle>
            <a:lvl1pPr>
              <a:defRPr sz="4000">
                <a:latin typeface="Arial" panose="020B0604020202020204" pitchFamily="34" charset="0"/>
                <a:cs typeface="Arial" panose="020B0604020202020204" pitchFamily="34" charset="0"/>
              </a:defRPr>
            </a:lvl1pPr>
          </a:lstStyle>
          <a:p>
            <a:r>
              <a:rPr lang="en-GB" dirty="0"/>
              <a:t>Heading, Arial 40 </a:t>
            </a:r>
            <a:r>
              <a:rPr lang="en-GB" dirty="0" err="1"/>
              <a:t>pt</a:t>
            </a:r>
            <a:endParaRPr lang="en-US" dirty="0"/>
          </a:p>
        </p:txBody>
      </p:sp>
      <p:sp>
        <p:nvSpPr>
          <p:cNvPr id="11" name="Content Placeholder 3">
            <a:extLst>
              <a:ext uri="{FF2B5EF4-FFF2-40B4-BE49-F238E27FC236}">
                <a16:creationId xmlns:a16="http://schemas.microsoft.com/office/drawing/2014/main" id="{6C799DB7-37EC-9C4D-A5B1-F7BDACF38BFE}"/>
              </a:ext>
            </a:extLst>
          </p:cNvPr>
          <p:cNvSpPr>
            <a:spLocks noGrp="1"/>
          </p:cNvSpPr>
          <p:nvPr>
            <p:ph sz="half" idx="13" hasCustomPrompt="1"/>
          </p:nvPr>
        </p:nvSpPr>
        <p:spPr>
          <a:xfrm>
            <a:off x="838200" y="1427957"/>
            <a:ext cx="5157787" cy="395110"/>
          </a:xfrm>
          <a:prstGeom prst="rect">
            <a:avLst/>
          </a:prstGeom>
        </p:spPr>
        <p:txBody>
          <a:bodyPr/>
          <a:lstStyle>
            <a:lvl1pPr marL="0" indent="0">
              <a:buFont typeface="Arial" panose="020B0604020202020204" pitchFamily="34" charset="0"/>
              <a:buNone/>
              <a:defRPr sz="2400" b="1" i="0">
                <a:solidFill>
                  <a:schemeClr val="tx1"/>
                </a:solidFill>
                <a:latin typeface="Arial" panose="020B0604020202020204" pitchFamily="34" charset="0"/>
              </a:defRPr>
            </a:lvl1pPr>
            <a:lvl2pPr marL="685800" indent="-228600">
              <a:buFontTx/>
              <a:buBlip>
                <a:blip r:embed="rId3"/>
              </a:buBlip>
              <a:defRPr sz="2000" b="0" i="0">
                <a:solidFill>
                  <a:schemeClr val="tx1"/>
                </a:solidFill>
                <a:latin typeface="Arial" panose="020B0604020202020204" pitchFamily="34" charset="0"/>
              </a:defRPr>
            </a:lvl2pPr>
            <a:lvl3pPr marL="1143000" indent="-228600">
              <a:buFontTx/>
              <a:buBlip>
                <a:blip r:embed="rId3"/>
              </a:buBlip>
              <a:defRPr sz="2000" b="0" i="0">
                <a:solidFill>
                  <a:schemeClr val="tx1"/>
                </a:solidFill>
                <a:latin typeface="Arial" panose="020B0604020202020204" pitchFamily="34" charset="0"/>
              </a:defRPr>
            </a:lvl3pPr>
            <a:lvl4pPr>
              <a:defRPr b="0" i="0">
                <a:solidFill>
                  <a:srgbClr val="545456"/>
                </a:solidFill>
                <a:latin typeface="Arial" panose="020B0604020202020204" pitchFamily="34" charset="0"/>
              </a:defRPr>
            </a:lvl4pPr>
            <a:lvl5pPr>
              <a:defRPr b="0" i="0">
                <a:solidFill>
                  <a:srgbClr val="545456"/>
                </a:solidFill>
                <a:latin typeface="Arial" panose="020B0604020202020204" pitchFamily="34" charset="0"/>
              </a:defRPr>
            </a:lvl5pPr>
          </a:lstStyle>
          <a:p>
            <a:pPr lvl="0"/>
            <a:r>
              <a:rPr lang="en-GB" dirty="0"/>
              <a:t>Sub heading, Arial bold 24 </a:t>
            </a:r>
            <a:r>
              <a:rPr lang="en-GB" dirty="0" err="1"/>
              <a:t>pt</a:t>
            </a:r>
            <a:endParaRPr lang="en-GB" dirty="0"/>
          </a:p>
        </p:txBody>
      </p:sp>
    </p:spTree>
    <p:extLst>
      <p:ext uri="{BB962C8B-B14F-4D97-AF65-F5344CB8AC3E}">
        <p14:creationId xmlns:p14="http://schemas.microsoft.com/office/powerpoint/2010/main" val="22568079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text">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65F5F3E4-CF2F-D34F-88F7-DD779D2479CE}"/>
              </a:ext>
            </a:extLst>
          </p:cNvPr>
          <p:cNvSpPr>
            <a:spLocks noGrp="1"/>
          </p:cNvSpPr>
          <p:nvPr>
            <p:ph type="sldNum" sz="quarter" idx="12"/>
          </p:nvPr>
        </p:nvSpPr>
        <p:spPr>
          <a:xfrm>
            <a:off x="8610600" y="6356350"/>
            <a:ext cx="2743200" cy="365125"/>
          </a:xfrm>
          <a:prstGeom prst="rect">
            <a:avLst/>
          </a:prstGeom>
        </p:spPr>
        <p:txBody>
          <a:bodyPr/>
          <a:lstStyle>
            <a:lvl1pPr>
              <a:defRPr b="0" i="0">
                <a:latin typeface="Arial" panose="020B0604020202020204" pitchFamily="34" charset="0"/>
              </a:defRPr>
            </a:lvl1pPr>
          </a:lstStyle>
          <a:p>
            <a:fld id="{2A00FD68-8DE8-A848-9955-EB7E6DA01CD6}" type="slidenum">
              <a:rPr lang="en-US" smtClean="0"/>
              <a:pPr/>
              <a:t>‹#›</a:t>
            </a:fld>
            <a:endParaRPr lang="en-US" dirty="0"/>
          </a:p>
        </p:txBody>
      </p:sp>
      <p:sp>
        <p:nvSpPr>
          <p:cNvPr id="12" name="Title 1">
            <a:extLst>
              <a:ext uri="{FF2B5EF4-FFF2-40B4-BE49-F238E27FC236}">
                <a16:creationId xmlns:a16="http://schemas.microsoft.com/office/drawing/2014/main" id="{C34050F1-758F-B349-994A-F570935813CE}"/>
              </a:ext>
            </a:extLst>
          </p:cNvPr>
          <p:cNvSpPr>
            <a:spLocks noGrp="1"/>
          </p:cNvSpPr>
          <p:nvPr>
            <p:ph type="title" hasCustomPrompt="1"/>
          </p:nvPr>
        </p:nvSpPr>
        <p:spPr>
          <a:xfrm>
            <a:off x="838200" y="681037"/>
            <a:ext cx="8813800" cy="707319"/>
          </a:xfrm>
          <a:prstGeom prst="rect">
            <a:avLst/>
          </a:prstGeom>
        </p:spPr>
        <p:txBody>
          <a:bodyPr/>
          <a:lstStyle>
            <a:lvl1pPr>
              <a:defRPr sz="4000">
                <a:latin typeface="Arial" panose="020B0604020202020204" pitchFamily="34" charset="0"/>
                <a:cs typeface="Arial" panose="020B0604020202020204" pitchFamily="34" charset="0"/>
              </a:defRPr>
            </a:lvl1pPr>
          </a:lstStyle>
          <a:p>
            <a:r>
              <a:rPr lang="en-GB" dirty="0"/>
              <a:t>Heading, Arial 40 </a:t>
            </a:r>
            <a:r>
              <a:rPr lang="en-GB" dirty="0" err="1"/>
              <a:t>pt</a:t>
            </a:r>
            <a:endParaRPr lang="en-US" dirty="0"/>
          </a:p>
        </p:txBody>
      </p:sp>
      <p:sp>
        <p:nvSpPr>
          <p:cNvPr id="14" name="Content Placeholder 3">
            <a:extLst>
              <a:ext uri="{FF2B5EF4-FFF2-40B4-BE49-F238E27FC236}">
                <a16:creationId xmlns:a16="http://schemas.microsoft.com/office/drawing/2014/main" id="{DC211158-9245-B146-8326-F9EA2B6F807A}"/>
              </a:ext>
            </a:extLst>
          </p:cNvPr>
          <p:cNvSpPr>
            <a:spLocks noGrp="1"/>
          </p:cNvSpPr>
          <p:nvPr>
            <p:ph sz="half" idx="2" hasCustomPrompt="1"/>
          </p:nvPr>
        </p:nvSpPr>
        <p:spPr>
          <a:xfrm>
            <a:off x="839788" y="2229127"/>
            <a:ext cx="5157787" cy="3947836"/>
          </a:xfrm>
          <a:prstGeom prst="rect">
            <a:avLst/>
          </a:prstGeom>
        </p:spPr>
        <p:txBody>
          <a:bodyPr/>
          <a:lstStyle>
            <a:lvl1pPr marL="342900" indent="-342900">
              <a:buFontTx/>
              <a:buBlip>
                <a:blip r:embed="rId2"/>
              </a:buBlip>
              <a:defRPr sz="2000" b="0" i="0">
                <a:solidFill>
                  <a:schemeClr val="tx1"/>
                </a:solidFill>
                <a:latin typeface="Arial" panose="020B0604020202020204" pitchFamily="34" charset="0"/>
              </a:defRPr>
            </a:lvl1pPr>
            <a:lvl2pPr marL="685800" indent="-228600">
              <a:buFontTx/>
              <a:buBlip>
                <a:blip r:embed="rId3"/>
              </a:buBlip>
              <a:defRPr sz="2000" b="0" i="0">
                <a:solidFill>
                  <a:schemeClr val="tx1"/>
                </a:solidFill>
                <a:latin typeface="Arial" panose="020B0604020202020204" pitchFamily="34" charset="0"/>
              </a:defRPr>
            </a:lvl2pPr>
            <a:lvl3pPr marL="1143000" indent="-228600">
              <a:buFontTx/>
              <a:buBlip>
                <a:blip r:embed="rId3"/>
              </a:buBlip>
              <a:defRPr sz="2000" b="0" i="0">
                <a:solidFill>
                  <a:schemeClr val="tx1"/>
                </a:solidFill>
                <a:latin typeface="Arial" panose="020B0604020202020204" pitchFamily="34" charset="0"/>
              </a:defRPr>
            </a:lvl3pPr>
            <a:lvl4pPr>
              <a:defRPr b="0" i="0">
                <a:solidFill>
                  <a:srgbClr val="545456"/>
                </a:solidFill>
                <a:latin typeface="Arial" panose="020B0604020202020204" pitchFamily="34" charset="0"/>
              </a:defRPr>
            </a:lvl4pPr>
            <a:lvl5pPr>
              <a:defRPr b="0" i="0">
                <a:solidFill>
                  <a:srgbClr val="545456"/>
                </a:solidFill>
                <a:latin typeface="Arial" panose="020B0604020202020204" pitchFamily="34" charset="0"/>
              </a:defRPr>
            </a:lvl5pPr>
          </a:lstStyle>
          <a:p>
            <a:pPr lvl="0"/>
            <a:r>
              <a:rPr lang="en-GB" dirty="0"/>
              <a:t>Arial regular 20 </a:t>
            </a:r>
            <a:r>
              <a:rPr lang="en-GB" dirty="0" err="1"/>
              <a:t>pt</a:t>
            </a:r>
            <a:endParaRPr lang="en-GB" dirty="0"/>
          </a:p>
          <a:p>
            <a:pPr lvl="1"/>
            <a:r>
              <a:rPr lang="en-GB" dirty="0"/>
              <a:t>Second level</a:t>
            </a:r>
          </a:p>
          <a:p>
            <a:pPr lvl="2"/>
            <a:r>
              <a:rPr lang="en-GB" dirty="0"/>
              <a:t>Third level</a:t>
            </a:r>
          </a:p>
        </p:txBody>
      </p:sp>
      <p:sp>
        <p:nvSpPr>
          <p:cNvPr id="17" name="Content Placeholder 3">
            <a:extLst>
              <a:ext uri="{FF2B5EF4-FFF2-40B4-BE49-F238E27FC236}">
                <a16:creationId xmlns:a16="http://schemas.microsoft.com/office/drawing/2014/main" id="{DA106CEE-F1D0-764A-A3B4-30520DC6BBD5}"/>
              </a:ext>
            </a:extLst>
          </p:cNvPr>
          <p:cNvSpPr>
            <a:spLocks noGrp="1"/>
          </p:cNvSpPr>
          <p:nvPr>
            <p:ph sz="half" idx="13" hasCustomPrompt="1"/>
          </p:nvPr>
        </p:nvSpPr>
        <p:spPr>
          <a:xfrm>
            <a:off x="836612" y="1783217"/>
            <a:ext cx="5157787" cy="395110"/>
          </a:xfrm>
          <a:prstGeom prst="rect">
            <a:avLst/>
          </a:prstGeom>
        </p:spPr>
        <p:txBody>
          <a:bodyPr/>
          <a:lstStyle>
            <a:lvl1pPr marL="0" indent="0">
              <a:buFont typeface="Arial" panose="020B0604020202020204" pitchFamily="34" charset="0"/>
              <a:buNone/>
              <a:defRPr sz="2000" b="1" i="0">
                <a:solidFill>
                  <a:schemeClr val="tx1"/>
                </a:solidFill>
                <a:latin typeface="Arial" panose="020B0604020202020204" pitchFamily="34" charset="0"/>
              </a:defRPr>
            </a:lvl1pPr>
            <a:lvl2pPr marL="685800" indent="-228600">
              <a:buFontTx/>
              <a:buBlip>
                <a:blip r:embed="rId2"/>
              </a:buBlip>
              <a:defRPr sz="2000" b="0" i="0">
                <a:solidFill>
                  <a:schemeClr val="tx1"/>
                </a:solidFill>
                <a:latin typeface="Arial" panose="020B0604020202020204" pitchFamily="34" charset="0"/>
              </a:defRPr>
            </a:lvl2pPr>
            <a:lvl3pPr marL="1143000" indent="-228600">
              <a:buFontTx/>
              <a:buBlip>
                <a:blip r:embed="rId2"/>
              </a:buBlip>
              <a:defRPr sz="2000" b="0" i="0">
                <a:solidFill>
                  <a:schemeClr val="tx1"/>
                </a:solidFill>
                <a:latin typeface="Arial" panose="020B0604020202020204" pitchFamily="34" charset="0"/>
              </a:defRPr>
            </a:lvl3pPr>
            <a:lvl4pPr>
              <a:defRPr b="0" i="0">
                <a:solidFill>
                  <a:srgbClr val="545456"/>
                </a:solidFill>
                <a:latin typeface="Arial" panose="020B0604020202020204" pitchFamily="34" charset="0"/>
              </a:defRPr>
            </a:lvl4pPr>
            <a:lvl5pPr>
              <a:defRPr b="0" i="0">
                <a:solidFill>
                  <a:srgbClr val="545456"/>
                </a:solidFill>
                <a:latin typeface="Arial" panose="020B0604020202020204" pitchFamily="34" charset="0"/>
              </a:defRPr>
            </a:lvl5pPr>
          </a:lstStyle>
          <a:p>
            <a:pPr lvl="0"/>
            <a:r>
              <a:rPr lang="en-GB" dirty="0"/>
              <a:t>Sub-sub heading, Arial bold 20 </a:t>
            </a:r>
            <a:r>
              <a:rPr lang="en-GB" dirty="0" err="1"/>
              <a:t>pt</a:t>
            </a:r>
            <a:endParaRPr lang="en-GB" dirty="0"/>
          </a:p>
        </p:txBody>
      </p:sp>
      <p:sp>
        <p:nvSpPr>
          <p:cNvPr id="20" name="Content Placeholder 3">
            <a:extLst>
              <a:ext uri="{FF2B5EF4-FFF2-40B4-BE49-F238E27FC236}">
                <a16:creationId xmlns:a16="http://schemas.microsoft.com/office/drawing/2014/main" id="{8E2038C4-573A-D943-A25A-94BB4E8A777D}"/>
              </a:ext>
            </a:extLst>
          </p:cNvPr>
          <p:cNvSpPr>
            <a:spLocks noGrp="1"/>
          </p:cNvSpPr>
          <p:nvPr>
            <p:ph sz="half" idx="14" hasCustomPrompt="1"/>
          </p:nvPr>
        </p:nvSpPr>
        <p:spPr>
          <a:xfrm>
            <a:off x="6169024" y="2229126"/>
            <a:ext cx="5157787" cy="3947835"/>
          </a:xfrm>
          <a:prstGeom prst="rect">
            <a:avLst/>
          </a:prstGeom>
        </p:spPr>
        <p:txBody>
          <a:bodyPr/>
          <a:lstStyle>
            <a:lvl1pPr marL="342900" indent="-342900">
              <a:buFontTx/>
              <a:buBlip>
                <a:blip r:embed="rId2"/>
              </a:buBlip>
              <a:defRPr sz="2000" b="0" i="0">
                <a:solidFill>
                  <a:schemeClr val="tx1"/>
                </a:solidFill>
                <a:latin typeface="Arial" panose="020B0604020202020204" pitchFamily="34" charset="0"/>
              </a:defRPr>
            </a:lvl1pPr>
            <a:lvl2pPr marL="685800" indent="-228600">
              <a:buFontTx/>
              <a:buBlip>
                <a:blip r:embed="rId3"/>
              </a:buBlip>
              <a:defRPr sz="2000" b="0" i="0">
                <a:solidFill>
                  <a:schemeClr val="tx1"/>
                </a:solidFill>
                <a:latin typeface="Arial" panose="020B0604020202020204" pitchFamily="34" charset="0"/>
              </a:defRPr>
            </a:lvl2pPr>
            <a:lvl3pPr marL="1143000" indent="-228600">
              <a:buFontTx/>
              <a:buBlip>
                <a:blip r:embed="rId3"/>
              </a:buBlip>
              <a:defRPr sz="2000" b="0" i="0">
                <a:solidFill>
                  <a:schemeClr val="tx1"/>
                </a:solidFill>
                <a:latin typeface="Arial" panose="020B0604020202020204" pitchFamily="34" charset="0"/>
              </a:defRPr>
            </a:lvl3pPr>
            <a:lvl4pPr>
              <a:defRPr b="0" i="0">
                <a:solidFill>
                  <a:srgbClr val="545456"/>
                </a:solidFill>
                <a:latin typeface="Arial" panose="020B0604020202020204" pitchFamily="34" charset="0"/>
              </a:defRPr>
            </a:lvl4pPr>
            <a:lvl5pPr>
              <a:defRPr b="0" i="0">
                <a:solidFill>
                  <a:srgbClr val="545456"/>
                </a:solidFill>
                <a:latin typeface="Arial" panose="020B0604020202020204" pitchFamily="34" charset="0"/>
              </a:defRPr>
            </a:lvl5pPr>
          </a:lstStyle>
          <a:p>
            <a:pPr lvl="0"/>
            <a:r>
              <a:rPr lang="en-GB" dirty="0"/>
              <a:t>Arial regular 20 </a:t>
            </a:r>
            <a:r>
              <a:rPr lang="en-GB" dirty="0" err="1"/>
              <a:t>pt</a:t>
            </a:r>
            <a:endParaRPr lang="en-GB" dirty="0"/>
          </a:p>
          <a:p>
            <a:pPr lvl="1"/>
            <a:r>
              <a:rPr lang="en-GB" dirty="0"/>
              <a:t>Second level</a:t>
            </a:r>
          </a:p>
          <a:p>
            <a:pPr lvl="2"/>
            <a:r>
              <a:rPr lang="en-GB" dirty="0"/>
              <a:t>Third level</a:t>
            </a:r>
          </a:p>
        </p:txBody>
      </p:sp>
      <p:sp>
        <p:nvSpPr>
          <p:cNvPr id="21" name="Content Placeholder 3">
            <a:extLst>
              <a:ext uri="{FF2B5EF4-FFF2-40B4-BE49-F238E27FC236}">
                <a16:creationId xmlns:a16="http://schemas.microsoft.com/office/drawing/2014/main" id="{F61AE983-4645-A447-B3BE-315930511FDC}"/>
              </a:ext>
            </a:extLst>
          </p:cNvPr>
          <p:cNvSpPr>
            <a:spLocks noGrp="1"/>
          </p:cNvSpPr>
          <p:nvPr>
            <p:ph sz="half" idx="15" hasCustomPrompt="1"/>
          </p:nvPr>
        </p:nvSpPr>
        <p:spPr>
          <a:xfrm>
            <a:off x="6169024" y="1779475"/>
            <a:ext cx="5157787" cy="395110"/>
          </a:xfrm>
          <a:prstGeom prst="rect">
            <a:avLst/>
          </a:prstGeom>
        </p:spPr>
        <p:txBody>
          <a:bodyPr/>
          <a:lstStyle>
            <a:lvl1pPr marL="0" indent="0">
              <a:buFont typeface="Arial" panose="020B0604020202020204" pitchFamily="34" charset="0"/>
              <a:buNone/>
              <a:defRPr sz="2000" b="1" i="0">
                <a:solidFill>
                  <a:schemeClr val="tx1"/>
                </a:solidFill>
                <a:latin typeface="Arial" panose="020B0604020202020204" pitchFamily="34" charset="0"/>
              </a:defRPr>
            </a:lvl1pPr>
            <a:lvl2pPr marL="685800" indent="-228600">
              <a:buFontTx/>
              <a:buBlip>
                <a:blip r:embed="rId2"/>
              </a:buBlip>
              <a:defRPr sz="2000" b="0" i="0">
                <a:solidFill>
                  <a:schemeClr val="tx1"/>
                </a:solidFill>
                <a:latin typeface="Arial" panose="020B0604020202020204" pitchFamily="34" charset="0"/>
              </a:defRPr>
            </a:lvl2pPr>
            <a:lvl3pPr marL="1143000" indent="-228600">
              <a:buFontTx/>
              <a:buBlip>
                <a:blip r:embed="rId2"/>
              </a:buBlip>
              <a:defRPr sz="2000" b="0" i="0">
                <a:solidFill>
                  <a:schemeClr val="tx1"/>
                </a:solidFill>
                <a:latin typeface="Arial" panose="020B0604020202020204" pitchFamily="34" charset="0"/>
              </a:defRPr>
            </a:lvl3pPr>
            <a:lvl4pPr>
              <a:defRPr b="0" i="0">
                <a:solidFill>
                  <a:srgbClr val="545456"/>
                </a:solidFill>
                <a:latin typeface="Arial" panose="020B0604020202020204" pitchFamily="34" charset="0"/>
              </a:defRPr>
            </a:lvl4pPr>
            <a:lvl5pPr>
              <a:defRPr b="0" i="0">
                <a:solidFill>
                  <a:srgbClr val="545456"/>
                </a:solidFill>
                <a:latin typeface="Arial" panose="020B0604020202020204" pitchFamily="34" charset="0"/>
              </a:defRPr>
            </a:lvl5pPr>
          </a:lstStyle>
          <a:p>
            <a:pPr lvl="0"/>
            <a:r>
              <a:rPr lang="en-GB" dirty="0"/>
              <a:t>Sub-sub heading, Arial bold 20 </a:t>
            </a:r>
            <a:r>
              <a:rPr lang="en-GB" dirty="0" err="1"/>
              <a:t>pt</a:t>
            </a:r>
            <a:endParaRPr lang="en-GB" dirty="0"/>
          </a:p>
        </p:txBody>
      </p:sp>
    </p:spTree>
    <p:extLst>
      <p:ext uri="{BB962C8B-B14F-4D97-AF65-F5344CB8AC3E}">
        <p14:creationId xmlns:p14="http://schemas.microsoft.com/office/powerpoint/2010/main" val="19583839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text and picture">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C34050F1-758F-B349-994A-F570935813CE}"/>
              </a:ext>
            </a:extLst>
          </p:cNvPr>
          <p:cNvSpPr>
            <a:spLocks noGrp="1"/>
          </p:cNvSpPr>
          <p:nvPr>
            <p:ph type="title" hasCustomPrompt="1"/>
          </p:nvPr>
        </p:nvSpPr>
        <p:spPr>
          <a:xfrm>
            <a:off x="838200" y="681037"/>
            <a:ext cx="8813800" cy="707319"/>
          </a:xfrm>
          <a:prstGeom prst="rect">
            <a:avLst/>
          </a:prstGeom>
        </p:spPr>
        <p:txBody>
          <a:bodyPr/>
          <a:lstStyle>
            <a:lvl1pPr>
              <a:defRPr sz="4000">
                <a:latin typeface="Arial" panose="020B0604020202020204" pitchFamily="34" charset="0"/>
                <a:cs typeface="Arial" panose="020B0604020202020204" pitchFamily="34" charset="0"/>
              </a:defRPr>
            </a:lvl1pPr>
          </a:lstStyle>
          <a:p>
            <a:r>
              <a:rPr lang="en-GB" dirty="0"/>
              <a:t>Heading, Arial 40 </a:t>
            </a:r>
            <a:r>
              <a:rPr lang="en-GB" dirty="0" err="1"/>
              <a:t>pt</a:t>
            </a:r>
            <a:endParaRPr lang="en-US" dirty="0"/>
          </a:p>
        </p:txBody>
      </p:sp>
      <p:sp>
        <p:nvSpPr>
          <p:cNvPr id="14" name="Content Placeholder 3">
            <a:extLst>
              <a:ext uri="{FF2B5EF4-FFF2-40B4-BE49-F238E27FC236}">
                <a16:creationId xmlns:a16="http://schemas.microsoft.com/office/drawing/2014/main" id="{DC211158-9245-B146-8326-F9EA2B6F807A}"/>
              </a:ext>
            </a:extLst>
          </p:cNvPr>
          <p:cNvSpPr>
            <a:spLocks noGrp="1"/>
          </p:cNvSpPr>
          <p:nvPr>
            <p:ph sz="half" idx="2" hasCustomPrompt="1"/>
          </p:nvPr>
        </p:nvSpPr>
        <p:spPr>
          <a:xfrm>
            <a:off x="841376" y="2240701"/>
            <a:ext cx="5157787" cy="3843867"/>
          </a:xfrm>
          <a:prstGeom prst="rect">
            <a:avLst/>
          </a:prstGeom>
        </p:spPr>
        <p:txBody>
          <a:bodyPr/>
          <a:lstStyle>
            <a:lvl1pPr marL="342900" indent="-342900">
              <a:buFontTx/>
              <a:buBlip>
                <a:blip r:embed="rId2"/>
              </a:buBlip>
              <a:defRPr sz="2000" b="0" i="0">
                <a:solidFill>
                  <a:schemeClr val="tx1"/>
                </a:solidFill>
                <a:latin typeface="Arial" panose="020B0604020202020204" pitchFamily="34" charset="0"/>
              </a:defRPr>
            </a:lvl1pPr>
            <a:lvl2pPr marL="685800" indent="-228600">
              <a:buFontTx/>
              <a:buBlip>
                <a:blip r:embed="rId3"/>
              </a:buBlip>
              <a:defRPr sz="2000" b="0" i="0">
                <a:solidFill>
                  <a:schemeClr val="tx1"/>
                </a:solidFill>
                <a:latin typeface="Arial" panose="020B0604020202020204" pitchFamily="34" charset="0"/>
              </a:defRPr>
            </a:lvl2pPr>
            <a:lvl3pPr marL="1143000" indent="-228600">
              <a:buFontTx/>
              <a:buBlip>
                <a:blip r:embed="rId3"/>
              </a:buBlip>
              <a:defRPr sz="2000" b="0" i="0">
                <a:solidFill>
                  <a:schemeClr val="tx1"/>
                </a:solidFill>
                <a:latin typeface="Arial" panose="020B0604020202020204" pitchFamily="34" charset="0"/>
              </a:defRPr>
            </a:lvl3pPr>
            <a:lvl4pPr>
              <a:defRPr b="0" i="0">
                <a:solidFill>
                  <a:srgbClr val="545456"/>
                </a:solidFill>
                <a:latin typeface="Arial" panose="020B0604020202020204" pitchFamily="34" charset="0"/>
              </a:defRPr>
            </a:lvl4pPr>
            <a:lvl5pPr>
              <a:defRPr b="0" i="0">
                <a:solidFill>
                  <a:srgbClr val="545456"/>
                </a:solidFill>
                <a:latin typeface="Arial" panose="020B0604020202020204" pitchFamily="34" charset="0"/>
              </a:defRPr>
            </a:lvl5pPr>
          </a:lstStyle>
          <a:p>
            <a:pPr lvl="0"/>
            <a:r>
              <a:rPr lang="en-GB" dirty="0"/>
              <a:t>Arial regular 20 </a:t>
            </a:r>
            <a:r>
              <a:rPr lang="en-GB" dirty="0" err="1"/>
              <a:t>pt</a:t>
            </a:r>
            <a:endParaRPr lang="en-GB" dirty="0"/>
          </a:p>
          <a:p>
            <a:pPr lvl="1"/>
            <a:r>
              <a:rPr lang="en-GB" dirty="0"/>
              <a:t>Second level</a:t>
            </a:r>
          </a:p>
          <a:p>
            <a:pPr lvl="2"/>
            <a:r>
              <a:rPr lang="en-GB" dirty="0"/>
              <a:t>Third level</a:t>
            </a:r>
          </a:p>
        </p:txBody>
      </p:sp>
      <p:sp>
        <p:nvSpPr>
          <p:cNvPr id="17" name="Content Placeholder 3">
            <a:extLst>
              <a:ext uri="{FF2B5EF4-FFF2-40B4-BE49-F238E27FC236}">
                <a16:creationId xmlns:a16="http://schemas.microsoft.com/office/drawing/2014/main" id="{DA106CEE-F1D0-764A-A3B4-30520DC6BBD5}"/>
              </a:ext>
            </a:extLst>
          </p:cNvPr>
          <p:cNvSpPr>
            <a:spLocks noGrp="1"/>
          </p:cNvSpPr>
          <p:nvPr>
            <p:ph sz="half" idx="13" hasCustomPrompt="1"/>
          </p:nvPr>
        </p:nvSpPr>
        <p:spPr>
          <a:xfrm>
            <a:off x="838200" y="1794792"/>
            <a:ext cx="5157787" cy="395110"/>
          </a:xfrm>
          <a:prstGeom prst="rect">
            <a:avLst/>
          </a:prstGeom>
        </p:spPr>
        <p:txBody>
          <a:bodyPr/>
          <a:lstStyle>
            <a:lvl1pPr marL="0" indent="0">
              <a:buFont typeface="Arial" panose="020B0604020202020204" pitchFamily="34" charset="0"/>
              <a:buNone/>
              <a:defRPr sz="2000" b="1" i="0">
                <a:solidFill>
                  <a:schemeClr val="tx1"/>
                </a:solidFill>
                <a:latin typeface="Arial" panose="020B0604020202020204" pitchFamily="34" charset="0"/>
              </a:defRPr>
            </a:lvl1pPr>
            <a:lvl2pPr marL="685800" indent="-228600">
              <a:buFontTx/>
              <a:buBlip>
                <a:blip r:embed="rId2"/>
              </a:buBlip>
              <a:defRPr sz="2000" b="0" i="0">
                <a:solidFill>
                  <a:schemeClr val="tx1"/>
                </a:solidFill>
                <a:latin typeface="Arial" panose="020B0604020202020204" pitchFamily="34" charset="0"/>
              </a:defRPr>
            </a:lvl2pPr>
            <a:lvl3pPr marL="1143000" indent="-228600">
              <a:buFontTx/>
              <a:buBlip>
                <a:blip r:embed="rId2"/>
              </a:buBlip>
              <a:defRPr sz="2000" b="0" i="0">
                <a:solidFill>
                  <a:schemeClr val="tx1"/>
                </a:solidFill>
                <a:latin typeface="Arial" panose="020B0604020202020204" pitchFamily="34" charset="0"/>
              </a:defRPr>
            </a:lvl3pPr>
            <a:lvl4pPr>
              <a:defRPr b="0" i="0">
                <a:solidFill>
                  <a:srgbClr val="545456"/>
                </a:solidFill>
                <a:latin typeface="Arial" panose="020B0604020202020204" pitchFamily="34" charset="0"/>
              </a:defRPr>
            </a:lvl4pPr>
            <a:lvl5pPr>
              <a:defRPr b="0" i="0">
                <a:solidFill>
                  <a:srgbClr val="545456"/>
                </a:solidFill>
                <a:latin typeface="Arial" panose="020B0604020202020204" pitchFamily="34" charset="0"/>
              </a:defRPr>
            </a:lvl5pPr>
          </a:lstStyle>
          <a:p>
            <a:pPr lvl="0"/>
            <a:r>
              <a:rPr lang="en-GB" dirty="0"/>
              <a:t>Sub-sub heading, Arial bold 20 </a:t>
            </a:r>
            <a:r>
              <a:rPr lang="en-GB" dirty="0" err="1"/>
              <a:t>pt</a:t>
            </a:r>
            <a:endParaRPr lang="en-GB" dirty="0"/>
          </a:p>
        </p:txBody>
      </p:sp>
      <p:sp>
        <p:nvSpPr>
          <p:cNvPr id="10" name="Picture Placeholder 2">
            <a:extLst>
              <a:ext uri="{FF2B5EF4-FFF2-40B4-BE49-F238E27FC236}">
                <a16:creationId xmlns:a16="http://schemas.microsoft.com/office/drawing/2014/main" id="{B32F64B3-2031-7343-8E67-5008963ABD60}"/>
              </a:ext>
            </a:extLst>
          </p:cNvPr>
          <p:cNvSpPr>
            <a:spLocks noGrp="1"/>
          </p:cNvSpPr>
          <p:nvPr>
            <p:ph type="pic" idx="1"/>
          </p:nvPr>
        </p:nvSpPr>
        <p:spPr>
          <a:xfrm>
            <a:off x="6345943" y="1794792"/>
            <a:ext cx="5007857" cy="4289777"/>
          </a:xfrm>
          <a:prstGeom prst="rect">
            <a:avLst/>
          </a:prstGeom>
        </p:spPr>
        <p:txBody>
          <a:bodyPr/>
          <a:lstStyle>
            <a:lvl1pPr marL="0" indent="0">
              <a:buNone/>
              <a:defRPr sz="20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Tree>
    <p:extLst>
      <p:ext uri="{BB962C8B-B14F-4D97-AF65-F5344CB8AC3E}">
        <p14:creationId xmlns:p14="http://schemas.microsoft.com/office/powerpoint/2010/main" val="347737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two pictures">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C34050F1-758F-B349-994A-F570935813CE}"/>
              </a:ext>
            </a:extLst>
          </p:cNvPr>
          <p:cNvSpPr>
            <a:spLocks noGrp="1"/>
          </p:cNvSpPr>
          <p:nvPr>
            <p:ph type="title" hasCustomPrompt="1"/>
          </p:nvPr>
        </p:nvSpPr>
        <p:spPr>
          <a:xfrm>
            <a:off x="838200" y="681037"/>
            <a:ext cx="8813800" cy="707319"/>
          </a:xfrm>
          <a:prstGeom prst="rect">
            <a:avLst/>
          </a:prstGeom>
        </p:spPr>
        <p:txBody>
          <a:bodyPr/>
          <a:lstStyle>
            <a:lvl1pPr>
              <a:defRPr sz="4000">
                <a:latin typeface="Arial" panose="020B0604020202020204" pitchFamily="34" charset="0"/>
                <a:cs typeface="Arial" panose="020B0604020202020204" pitchFamily="34" charset="0"/>
              </a:defRPr>
            </a:lvl1pPr>
          </a:lstStyle>
          <a:p>
            <a:r>
              <a:rPr lang="en-GB" dirty="0"/>
              <a:t>Heading, Arial 40 </a:t>
            </a:r>
            <a:r>
              <a:rPr lang="en-GB" dirty="0" err="1"/>
              <a:t>pt</a:t>
            </a:r>
            <a:endParaRPr lang="en-US" dirty="0"/>
          </a:p>
        </p:txBody>
      </p:sp>
      <p:sp>
        <p:nvSpPr>
          <p:cNvPr id="10" name="Picture Placeholder 2">
            <a:extLst>
              <a:ext uri="{FF2B5EF4-FFF2-40B4-BE49-F238E27FC236}">
                <a16:creationId xmlns:a16="http://schemas.microsoft.com/office/drawing/2014/main" id="{B32F64B3-2031-7343-8E67-5008963ABD60}"/>
              </a:ext>
            </a:extLst>
          </p:cNvPr>
          <p:cNvSpPr>
            <a:spLocks noGrp="1"/>
          </p:cNvSpPr>
          <p:nvPr>
            <p:ph type="pic" idx="1"/>
          </p:nvPr>
        </p:nvSpPr>
        <p:spPr>
          <a:xfrm>
            <a:off x="6344355" y="2143603"/>
            <a:ext cx="5007857" cy="3894667"/>
          </a:xfrm>
          <a:prstGeom prst="rect">
            <a:avLst/>
          </a:prstGeom>
        </p:spPr>
        <p:txBody>
          <a:bodyPr/>
          <a:lstStyle>
            <a:lvl1pPr marL="0" indent="0">
              <a:buNone/>
              <a:defRPr sz="20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6" name="Picture Placeholder 2">
            <a:extLst>
              <a:ext uri="{FF2B5EF4-FFF2-40B4-BE49-F238E27FC236}">
                <a16:creationId xmlns:a16="http://schemas.microsoft.com/office/drawing/2014/main" id="{6B37C35F-82E9-6C4B-ADEF-1E06061170F6}"/>
              </a:ext>
            </a:extLst>
          </p:cNvPr>
          <p:cNvSpPr>
            <a:spLocks noGrp="1"/>
          </p:cNvSpPr>
          <p:nvPr>
            <p:ph type="pic" idx="10"/>
          </p:nvPr>
        </p:nvSpPr>
        <p:spPr>
          <a:xfrm>
            <a:off x="838200" y="2143603"/>
            <a:ext cx="5007857" cy="3894667"/>
          </a:xfrm>
          <a:prstGeom prst="rect">
            <a:avLst/>
          </a:prstGeom>
        </p:spPr>
        <p:txBody>
          <a:bodyPr/>
          <a:lstStyle>
            <a:lvl1pPr marL="0" indent="0">
              <a:buNone/>
              <a:defRPr sz="20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7" name="Content Placeholder 3">
            <a:extLst>
              <a:ext uri="{FF2B5EF4-FFF2-40B4-BE49-F238E27FC236}">
                <a16:creationId xmlns:a16="http://schemas.microsoft.com/office/drawing/2014/main" id="{D3DCC533-31B0-B945-B3BF-8640AC133AF1}"/>
              </a:ext>
            </a:extLst>
          </p:cNvPr>
          <p:cNvSpPr>
            <a:spLocks noGrp="1"/>
          </p:cNvSpPr>
          <p:nvPr>
            <p:ph sz="half" idx="13" hasCustomPrompt="1"/>
          </p:nvPr>
        </p:nvSpPr>
        <p:spPr>
          <a:xfrm>
            <a:off x="836612" y="1748493"/>
            <a:ext cx="5007857" cy="395110"/>
          </a:xfrm>
          <a:prstGeom prst="rect">
            <a:avLst/>
          </a:prstGeom>
        </p:spPr>
        <p:txBody>
          <a:bodyPr/>
          <a:lstStyle>
            <a:lvl1pPr marL="0" indent="0">
              <a:buFont typeface="Arial" panose="020B0604020202020204" pitchFamily="34" charset="0"/>
              <a:buNone/>
              <a:defRPr sz="2000" b="1" i="0">
                <a:solidFill>
                  <a:schemeClr val="tx1"/>
                </a:solidFill>
                <a:latin typeface="Arial" panose="020B0604020202020204" pitchFamily="34" charset="0"/>
              </a:defRPr>
            </a:lvl1pPr>
            <a:lvl2pPr marL="685800" indent="-228600">
              <a:buFontTx/>
              <a:buBlip>
                <a:blip r:embed="rId2"/>
              </a:buBlip>
              <a:defRPr sz="2000" b="0" i="0">
                <a:solidFill>
                  <a:schemeClr val="tx1"/>
                </a:solidFill>
                <a:latin typeface="Arial" panose="020B0604020202020204" pitchFamily="34" charset="0"/>
              </a:defRPr>
            </a:lvl2pPr>
            <a:lvl3pPr marL="1143000" indent="-228600">
              <a:buFontTx/>
              <a:buBlip>
                <a:blip r:embed="rId2"/>
              </a:buBlip>
              <a:defRPr sz="2000" b="0" i="0">
                <a:solidFill>
                  <a:schemeClr val="tx1"/>
                </a:solidFill>
                <a:latin typeface="Arial" panose="020B0604020202020204" pitchFamily="34" charset="0"/>
              </a:defRPr>
            </a:lvl3pPr>
            <a:lvl4pPr>
              <a:defRPr b="0" i="0">
                <a:solidFill>
                  <a:srgbClr val="545456"/>
                </a:solidFill>
                <a:latin typeface="Arial" panose="020B0604020202020204" pitchFamily="34" charset="0"/>
              </a:defRPr>
            </a:lvl4pPr>
            <a:lvl5pPr>
              <a:defRPr b="0" i="0">
                <a:solidFill>
                  <a:srgbClr val="545456"/>
                </a:solidFill>
                <a:latin typeface="Arial" panose="020B0604020202020204" pitchFamily="34" charset="0"/>
              </a:defRPr>
            </a:lvl5pPr>
          </a:lstStyle>
          <a:p>
            <a:pPr lvl="0"/>
            <a:r>
              <a:rPr lang="en-GB" dirty="0"/>
              <a:t>Sub-sub heading, Arial bold 20 </a:t>
            </a:r>
            <a:r>
              <a:rPr lang="en-GB" dirty="0" err="1"/>
              <a:t>pt</a:t>
            </a:r>
            <a:endParaRPr lang="en-GB" dirty="0"/>
          </a:p>
        </p:txBody>
      </p:sp>
      <p:sp>
        <p:nvSpPr>
          <p:cNvPr id="8" name="Content Placeholder 3">
            <a:extLst>
              <a:ext uri="{FF2B5EF4-FFF2-40B4-BE49-F238E27FC236}">
                <a16:creationId xmlns:a16="http://schemas.microsoft.com/office/drawing/2014/main" id="{1A53FE68-6975-3F4F-8DD1-4A308697B4D5}"/>
              </a:ext>
            </a:extLst>
          </p:cNvPr>
          <p:cNvSpPr>
            <a:spLocks noGrp="1"/>
          </p:cNvSpPr>
          <p:nvPr>
            <p:ph sz="half" idx="14" hasCustomPrompt="1"/>
          </p:nvPr>
        </p:nvSpPr>
        <p:spPr>
          <a:xfrm>
            <a:off x="6344355" y="1748493"/>
            <a:ext cx="5007857" cy="395110"/>
          </a:xfrm>
          <a:prstGeom prst="rect">
            <a:avLst/>
          </a:prstGeom>
        </p:spPr>
        <p:txBody>
          <a:bodyPr/>
          <a:lstStyle>
            <a:lvl1pPr marL="0" indent="0">
              <a:buFont typeface="Arial" panose="020B0604020202020204" pitchFamily="34" charset="0"/>
              <a:buNone/>
              <a:defRPr sz="2000" b="1" i="0">
                <a:solidFill>
                  <a:schemeClr val="tx1"/>
                </a:solidFill>
                <a:latin typeface="Arial" panose="020B0604020202020204" pitchFamily="34" charset="0"/>
              </a:defRPr>
            </a:lvl1pPr>
            <a:lvl2pPr marL="685800" indent="-228600">
              <a:buFontTx/>
              <a:buBlip>
                <a:blip r:embed="rId2"/>
              </a:buBlip>
              <a:defRPr sz="2000" b="0" i="0">
                <a:solidFill>
                  <a:schemeClr val="tx1"/>
                </a:solidFill>
                <a:latin typeface="Arial" panose="020B0604020202020204" pitchFamily="34" charset="0"/>
              </a:defRPr>
            </a:lvl2pPr>
            <a:lvl3pPr marL="1143000" indent="-228600">
              <a:buFontTx/>
              <a:buBlip>
                <a:blip r:embed="rId2"/>
              </a:buBlip>
              <a:defRPr sz="2000" b="0" i="0">
                <a:solidFill>
                  <a:schemeClr val="tx1"/>
                </a:solidFill>
                <a:latin typeface="Arial" panose="020B0604020202020204" pitchFamily="34" charset="0"/>
              </a:defRPr>
            </a:lvl3pPr>
            <a:lvl4pPr>
              <a:defRPr b="0" i="0">
                <a:solidFill>
                  <a:srgbClr val="545456"/>
                </a:solidFill>
                <a:latin typeface="Arial" panose="020B0604020202020204" pitchFamily="34" charset="0"/>
              </a:defRPr>
            </a:lvl4pPr>
            <a:lvl5pPr>
              <a:defRPr b="0" i="0">
                <a:solidFill>
                  <a:srgbClr val="545456"/>
                </a:solidFill>
                <a:latin typeface="Arial" panose="020B0604020202020204" pitchFamily="34" charset="0"/>
              </a:defRPr>
            </a:lvl5pPr>
          </a:lstStyle>
          <a:p>
            <a:pPr lvl="0"/>
            <a:r>
              <a:rPr lang="en-GB" dirty="0"/>
              <a:t>Sub-sub heading, Arial bold 20 </a:t>
            </a:r>
            <a:r>
              <a:rPr lang="en-GB" dirty="0" err="1"/>
              <a:t>pt</a:t>
            </a:r>
            <a:endParaRPr lang="en-GB" dirty="0"/>
          </a:p>
        </p:txBody>
      </p:sp>
    </p:spTree>
    <p:extLst>
      <p:ext uri="{BB962C8B-B14F-4D97-AF65-F5344CB8AC3E}">
        <p14:creationId xmlns:p14="http://schemas.microsoft.com/office/powerpoint/2010/main" val="26446894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text and graph">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C34050F1-758F-B349-994A-F570935813CE}"/>
              </a:ext>
            </a:extLst>
          </p:cNvPr>
          <p:cNvSpPr>
            <a:spLocks noGrp="1"/>
          </p:cNvSpPr>
          <p:nvPr>
            <p:ph type="title" hasCustomPrompt="1"/>
          </p:nvPr>
        </p:nvSpPr>
        <p:spPr>
          <a:xfrm>
            <a:off x="838200" y="681037"/>
            <a:ext cx="8813800" cy="707319"/>
          </a:xfrm>
          <a:prstGeom prst="rect">
            <a:avLst/>
          </a:prstGeom>
        </p:spPr>
        <p:txBody>
          <a:bodyPr/>
          <a:lstStyle>
            <a:lvl1pPr>
              <a:defRPr sz="4000">
                <a:latin typeface="Arial" panose="020B0604020202020204" pitchFamily="34" charset="0"/>
                <a:cs typeface="Arial" panose="020B0604020202020204" pitchFamily="34" charset="0"/>
              </a:defRPr>
            </a:lvl1pPr>
          </a:lstStyle>
          <a:p>
            <a:r>
              <a:rPr lang="en-GB" dirty="0"/>
              <a:t>Heading, Arial 40 </a:t>
            </a:r>
            <a:r>
              <a:rPr lang="en-GB" dirty="0" err="1"/>
              <a:t>pt</a:t>
            </a:r>
            <a:endParaRPr lang="en-US" dirty="0"/>
          </a:p>
        </p:txBody>
      </p:sp>
      <p:sp>
        <p:nvSpPr>
          <p:cNvPr id="14" name="Content Placeholder 3">
            <a:extLst>
              <a:ext uri="{FF2B5EF4-FFF2-40B4-BE49-F238E27FC236}">
                <a16:creationId xmlns:a16="http://schemas.microsoft.com/office/drawing/2014/main" id="{DC211158-9245-B146-8326-F9EA2B6F807A}"/>
              </a:ext>
            </a:extLst>
          </p:cNvPr>
          <p:cNvSpPr>
            <a:spLocks noGrp="1"/>
          </p:cNvSpPr>
          <p:nvPr>
            <p:ph sz="half" idx="2" hasCustomPrompt="1"/>
          </p:nvPr>
        </p:nvSpPr>
        <p:spPr>
          <a:xfrm>
            <a:off x="841376" y="2240701"/>
            <a:ext cx="5157787" cy="3936261"/>
          </a:xfrm>
          <a:prstGeom prst="rect">
            <a:avLst/>
          </a:prstGeom>
        </p:spPr>
        <p:txBody>
          <a:bodyPr/>
          <a:lstStyle>
            <a:lvl1pPr marL="342900" indent="-342900">
              <a:buFontTx/>
              <a:buBlip>
                <a:blip r:embed="rId2"/>
              </a:buBlip>
              <a:defRPr sz="2000" b="0" i="0">
                <a:solidFill>
                  <a:schemeClr val="tx1"/>
                </a:solidFill>
                <a:latin typeface="Arial" panose="020B0604020202020204" pitchFamily="34" charset="0"/>
              </a:defRPr>
            </a:lvl1pPr>
            <a:lvl2pPr marL="685800" indent="-228600">
              <a:buFontTx/>
              <a:buBlip>
                <a:blip r:embed="rId3"/>
              </a:buBlip>
              <a:defRPr sz="2000" b="0" i="0">
                <a:solidFill>
                  <a:schemeClr val="tx1"/>
                </a:solidFill>
                <a:latin typeface="Arial" panose="020B0604020202020204" pitchFamily="34" charset="0"/>
              </a:defRPr>
            </a:lvl2pPr>
            <a:lvl3pPr marL="1143000" indent="-228600">
              <a:buFontTx/>
              <a:buBlip>
                <a:blip r:embed="rId3"/>
              </a:buBlip>
              <a:defRPr sz="2000" b="0" i="0">
                <a:solidFill>
                  <a:schemeClr val="tx1"/>
                </a:solidFill>
                <a:latin typeface="Arial" panose="020B0604020202020204" pitchFamily="34" charset="0"/>
              </a:defRPr>
            </a:lvl3pPr>
            <a:lvl4pPr>
              <a:defRPr b="0" i="0">
                <a:solidFill>
                  <a:srgbClr val="545456"/>
                </a:solidFill>
                <a:latin typeface="Arial" panose="020B0604020202020204" pitchFamily="34" charset="0"/>
              </a:defRPr>
            </a:lvl4pPr>
            <a:lvl5pPr>
              <a:defRPr b="0" i="0">
                <a:solidFill>
                  <a:srgbClr val="545456"/>
                </a:solidFill>
                <a:latin typeface="Arial" panose="020B0604020202020204" pitchFamily="34" charset="0"/>
              </a:defRPr>
            </a:lvl5pPr>
          </a:lstStyle>
          <a:p>
            <a:pPr lvl="0"/>
            <a:r>
              <a:rPr lang="en-GB" dirty="0"/>
              <a:t>Arial regular 20 </a:t>
            </a:r>
            <a:r>
              <a:rPr lang="en-GB" dirty="0" err="1"/>
              <a:t>pt</a:t>
            </a:r>
            <a:endParaRPr lang="en-GB" dirty="0"/>
          </a:p>
          <a:p>
            <a:pPr lvl="1"/>
            <a:r>
              <a:rPr lang="en-GB" dirty="0"/>
              <a:t>Second level</a:t>
            </a:r>
          </a:p>
          <a:p>
            <a:pPr lvl="2"/>
            <a:r>
              <a:rPr lang="en-GB" dirty="0"/>
              <a:t>Third level</a:t>
            </a:r>
          </a:p>
        </p:txBody>
      </p:sp>
      <p:sp>
        <p:nvSpPr>
          <p:cNvPr id="17" name="Content Placeholder 3">
            <a:extLst>
              <a:ext uri="{FF2B5EF4-FFF2-40B4-BE49-F238E27FC236}">
                <a16:creationId xmlns:a16="http://schemas.microsoft.com/office/drawing/2014/main" id="{DA106CEE-F1D0-764A-A3B4-30520DC6BBD5}"/>
              </a:ext>
            </a:extLst>
          </p:cNvPr>
          <p:cNvSpPr>
            <a:spLocks noGrp="1"/>
          </p:cNvSpPr>
          <p:nvPr>
            <p:ph sz="half" idx="13" hasCustomPrompt="1"/>
          </p:nvPr>
        </p:nvSpPr>
        <p:spPr>
          <a:xfrm>
            <a:off x="838200" y="1794792"/>
            <a:ext cx="5157787" cy="395110"/>
          </a:xfrm>
          <a:prstGeom prst="rect">
            <a:avLst/>
          </a:prstGeom>
        </p:spPr>
        <p:txBody>
          <a:bodyPr/>
          <a:lstStyle>
            <a:lvl1pPr marL="0" indent="0">
              <a:buFont typeface="Arial" panose="020B0604020202020204" pitchFamily="34" charset="0"/>
              <a:buNone/>
              <a:defRPr sz="2000" b="1" i="0">
                <a:solidFill>
                  <a:schemeClr val="tx1"/>
                </a:solidFill>
                <a:latin typeface="Arial" panose="020B0604020202020204" pitchFamily="34" charset="0"/>
              </a:defRPr>
            </a:lvl1pPr>
            <a:lvl2pPr marL="685800" indent="-228600">
              <a:buFontTx/>
              <a:buBlip>
                <a:blip r:embed="rId2"/>
              </a:buBlip>
              <a:defRPr sz="2000" b="0" i="0">
                <a:solidFill>
                  <a:schemeClr val="tx1"/>
                </a:solidFill>
                <a:latin typeface="Arial" panose="020B0604020202020204" pitchFamily="34" charset="0"/>
              </a:defRPr>
            </a:lvl2pPr>
            <a:lvl3pPr marL="1143000" indent="-228600">
              <a:buFontTx/>
              <a:buBlip>
                <a:blip r:embed="rId2"/>
              </a:buBlip>
              <a:defRPr sz="2000" b="0" i="0">
                <a:solidFill>
                  <a:schemeClr val="tx1"/>
                </a:solidFill>
                <a:latin typeface="Arial" panose="020B0604020202020204" pitchFamily="34" charset="0"/>
              </a:defRPr>
            </a:lvl3pPr>
            <a:lvl4pPr>
              <a:defRPr b="0" i="0">
                <a:solidFill>
                  <a:srgbClr val="545456"/>
                </a:solidFill>
                <a:latin typeface="Arial" panose="020B0604020202020204" pitchFamily="34" charset="0"/>
              </a:defRPr>
            </a:lvl4pPr>
            <a:lvl5pPr>
              <a:defRPr b="0" i="0">
                <a:solidFill>
                  <a:srgbClr val="545456"/>
                </a:solidFill>
                <a:latin typeface="Arial" panose="020B0604020202020204" pitchFamily="34" charset="0"/>
              </a:defRPr>
            </a:lvl5pPr>
          </a:lstStyle>
          <a:p>
            <a:pPr lvl="0"/>
            <a:r>
              <a:rPr lang="en-GB" dirty="0"/>
              <a:t>Sub-sub heading, Arial bold 20 </a:t>
            </a:r>
            <a:r>
              <a:rPr lang="en-GB" dirty="0" err="1"/>
              <a:t>pt</a:t>
            </a:r>
            <a:endParaRPr lang="en-GB" dirty="0"/>
          </a:p>
        </p:txBody>
      </p:sp>
      <p:sp>
        <p:nvSpPr>
          <p:cNvPr id="7" name="Content Placeholder 2">
            <a:extLst>
              <a:ext uri="{FF2B5EF4-FFF2-40B4-BE49-F238E27FC236}">
                <a16:creationId xmlns:a16="http://schemas.microsoft.com/office/drawing/2014/main" id="{45D23706-D4D4-E447-9D45-A505538E8A2C}"/>
              </a:ext>
            </a:extLst>
          </p:cNvPr>
          <p:cNvSpPr>
            <a:spLocks noGrp="1"/>
          </p:cNvSpPr>
          <p:nvPr>
            <p:ph idx="14"/>
          </p:nvPr>
        </p:nvSpPr>
        <p:spPr>
          <a:xfrm>
            <a:off x="6342767" y="1794792"/>
            <a:ext cx="5007857" cy="4382170"/>
          </a:xfrm>
          <a:prstGeom prst="rect">
            <a:avLst/>
          </a:prstGeom>
        </p:spPr>
        <p:txBody>
          <a:bodyPr/>
          <a:lstStyle>
            <a:lvl1pPr marL="0" indent="0">
              <a:buNone/>
              <a:defRPr sz="2000">
                <a:latin typeface="Arial" panose="020B0604020202020204" pitchFamily="34" charset="0"/>
                <a:cs typeface="Arial" panose="020B0604020202020204" pitchFamily="34" charset="0"/>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endParaRPr lang="en-US" dirty="0"/>
          </a:p>
        </p:txBody>
      </p:sp>
    </p:spTree>
    <p:extLst>
      <p:ext uri="{BB962C8B-B14F-4D97-AF65-F5344CB8AC3E}">
        <p14:creationId xmlns:p14="http://schemas.microsoft.com/office/powerpoint/2010/main" val="224839848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theme" Target="../theme/theme2.xml"/><Relationship Id="rId4"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theme" Target="../theme/theme3.xml"/><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image" Target="../media/image4.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theme" Target="../theme/theme6.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5" Type="http://schemas.openxmlformats.org/officeDocument/2006/relationships/image" Target="../media/image7.png"/><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8361EC-BE2F-49F9-A51B-CFAF74CC8E89}" type="datetime1">
              <a:rPr lang="en-US" smtClean="0"/>
              <a:t>7/18/2023</a:t>
            </a:fld>
            <a:endParaRPr lang="en-ZA"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30472A-1C9E-4A09-9094-CD977CAB99CE}" type="slidenum">
              <a:rPr lang="en-ZA" smtClean="0"/>
              <a:t>‹#›</a:t>
            </a:fld>
            <a:endParaRPr lang="en-ZA" dirty="0"/>
          </a:p>
        </p:txBody>
      </p:sp>
      <p:pic>
        <p:nvPicPr>
          <p:cNvPr id="7" name="Picture 6" descr="Background pattern&#10;&#10;Description automatically generated">
            <a:extLst>
              <a:ext uri="{FF2B5EF4-FFF2-40B4-BE49-F238E27FC236}">
                <a16:creationId xmlns:a16="http://schemas.microsoft.com/office/drawing/2014/main" id="{DD05BFBD-755D-524C-BE06-BCFF60D18725}"/>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935416297"/>
      </p:ext>
    </p:extLst>
  </p:cSld>
  <p:clrMap bg1="lt1" tx1="dk1" bg2="lt2" tx2="dk2" accent1="accent1" accent2="accent2" accent3="accent3" accent4="accent4" accent5="accent5" accent6="accent6" hlink="hlink" folHlink="folHlink"/>
  <p:sldLayoutIdLst>
    <p:sldLayoutId id="2147483661" r:id="rId1"/>
    <p:sldLayoutId id="2147483712" r:id="rId2"/>
    <p:sldLayoutId id="2147483662" r:id="rId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A00BDBB-9F96-4042-80C4-C25C8841835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E96EC4-A8A4-4A67-BA3B-D505A0D90E6C}" type="datetime1">
              <a:rPr lang="en-US" smtClean="0"/>
              <a:t>7/18/2023</a:t>
            </a:fld>
            <a:endParaRPr lang="en-US" dirty="0"/>
          </a:p>
        </p:txBody>
      </p:sp>
      <p:sp>
        <p:nvSpPr>
          <p:cNvPr id="5" name="Footer Placeholder 4">
            <a:extLst>
              <a:ext uri="{FF2B5EF4-FFF2-40B4-BE49-F238E27FC236}">
                <a16:creationId xmlns:a16="http://schemas.microsoft.com/office/drawing/2014/main" id="{847C3C2D-99B6-6A40-A781-18223786F06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AB504BDE-EDF5-4C41-AF34-7CB9B8D3F6E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37765F-CD45-814B-8F61-B3A2063DA41A}" type="slidenum">
              <a:rPr lang="en-US" smtClean="0"/>
              <a:t>‹#›</a:t>
            </a:fld>
            <a:endParaRPr lang="en-US" dirty="0"/>
          </a:p>
        </p:txBody>
      </p:sp>
      <p:pic>
        <p:nvPicPr>
          <p:cNvPr id="7" name="Picture 6" descr="Background pattern&#10;&#10;Description automatically generated">
            <a:extLst>
              <a:ext uri="{FF2B5EF4-FFF2-40B4-BE49-F238E27FC236}">
                <a16:creationId xmlns:a16="http://schemas.microsoft.com/office/drawing/2014/main" id="{42BE8E96-B439-9D4B-900C-5E0C1CB72AF6}"/>
              </a:ext>
            </a:extLst>
          </p:cNvPr>
          <p:cNvPicPr>
            <a:picLocks noChangeAspect="1"/>
          </p:cNvPicPr>
          <p:nvPr userDrawn="1"/>
        </p:nvPicPr>
        <p:blipFill>
          <a:blip r:embed="rId2"/>
          <a:stretch>
            <a:fillRect/>
          </a:stretch>
        </p:blipFill>
        <p:spPr>
          <a:xfrm>
            <a:off x="0" y="4265448"/>
            <a:ext cx="12192000" cy="2592552"/>
          </a:xfrm>
          <a:prstGeom prst="rect">
            <a:avLst/>
          </a:prstGeom>
        </p:spPr>
      </p:pic>
      <p:pic>
        <p:nvPicPr>
          <p:cNvPr id="8" name="Picture 7" descr="A picture containing text, vector graphics&#10;&#10;Description automatically generated">
            <a:extLst>
              <a:ext uri="{FF2B5EF4-FFF2-40B4-BE49-F238E27FC236}">
                <a16:creationId xmlns:a16="http://schemas.microsoft.com/office/drawing/2014/main" id="{4396E19C-ABE4-354C-BD3C-9A892E7013F1}"/>
              </a:ext>
            </a:extLst>
          </p:cNvPr>
          <p:cNvPicPr>
            <a:picLocks noChangeAspect="1"/>
          </p:cNvPicPr>
          <p:nvPr userDrawn="1"/>
        </p:nvPicPr>
        <p:blipFill>
          <a:blip r:embed="rId3"/>
          <a:stretch>
            <a:fillRect/>
          </a:stretch>
        </p:blipFill>
        <p:spPr>
          <a:xfrm>
            <a:off x="9028697" y="3609698"/>
            <a:ext cx="1879934" cy="1952026"/>
          </a:xfrm>
          <a:prstGeom prst="rect">
            <a:avLst/>
          </a:prstGeom>
        </p:spPr>
      </p:pic>
      <p:pic>
        <p:nvPicPr>
          <p:cNvPr id="9" name="Picture 8" descr="Diagram&#10;&#10;Description automatically generated with low confidence">
            <a:extLst>
              <a:ext uri="{FF2B5EF4-FFF2-40B4-BE49-F238E27FC236}">
                <a16:creationId xmlns:a16="http://schemas.microsoft.com/office/drawing/2014/main" id="{653ABF7A-8113-D54E-B5F8-3FBC22F625ED}"/>
              </a:ext>
            </a:extLst>
          </p:cNvPr>
          <p:cNvPicPr>
            <a:picLocks noChangeAspect="1"/>
          </p:cNvPicPr>
          <p:nvPr userDrawn="1"/>
        </p:nvPicPr>
        <p:blipFill rotWithShape="1">
          <a:blip r:embed="rId4"/>
          <a:srcRect l="55982" b="36262"/>
          <a:stretch/>
        </p:blipFill>
        <p:spPr>
          <a:xfrm>
            <a:off x="0" y="3096126"/>
            <a:ext cx="8422105" cy="3761874"/>
          </a:xfrm>
          <a:prstGeom prst="rect">
            <a:avLst/>
          </a:prstGeom>
        </p:spPr>
      </p:pic>
    </p:spTree>
    <p:extLst>
      <p:ext uri="{BB962C8B-B14F-4D97-AF65-F5344CB8AC3E}">
        <p14:creationId xmlns:p14="http://schemas.microsoft.com/office/powerpoint/2010/main" val="2298883701"/>
      </p:ext>
    </p:extLst>
  </p:cSld>
  <p:clrMap bg1="lt1" tx1="dk1" bg2="lt2" tx2="dk2" accent1="accent1" accent2="accent2" accent3="accent3" accent4="accent4" accent5="accent5" accent6="accent6" hlink="hlink" folHlink="folHlink"/>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Background pattern&#10;&#10;Description automatically generated">
            <a:extLst>
              <a:ext uri="{FF2B5EF4-FFF2-40B4-BE49-F238E27FC236}">
                <a16:creationId xmlns:a16="http://schemas.microsoft.com/office/drawing/2014/main" id="{FB51672B-5E24-7C4F-A4CE-3601C14F9AB1}"/>
              </a:ext>
            </a:extLst>
          </p:cNvPr>
          <p:cNvPicPr>
            <a:picLocks noChangeAspect="1"/>
          </p:cNvPicPr>
          <p:nvPr userDrawn="1"/>
        </p:nvPicPr>
        <p:blipFill>
          <a:blip r:embed="rId3"/>
          <a:stretch>
            <a:fillRect/>
          </a:stretch>
        </p:blipFill>
        <p:spPr>
          <a:xfrm>
            <a:off x="0" y="4265448"/>
            <a:ext cx="12192000" cy="2592552"/>
          </a:xfrm>
          <a:prstGeom prst="rect">
            <a:avLst/>
          </a:prstGeom>
        </p:spPr>
      </p:pic>
      <p:pic>
        <p:nvPicPr>
          <p:cNvPr id="8" name="Picture 7" descr="A picture containing text, vector graphics&#10;&#10;Description automatically generated">
            <a:extLst>
              <a:ext uri="{FF2B5EF4-FFF2-40B4-BE49-F238E27FC236}">
                <a16:creationId xmlns:a16="http://schemas.microsoft.com/office/drawing/2014/main" id="{705E8B0E-C0D2-584D-BE39-F0FC75517871}"/>
              </a:ext>
            </a:extLst>
          </p:cNvPr>
          <p:cNvPicPr>
            <a:picLocks noChangeAspect="1"/>
          </p:cNvPicPr>
          <p:nvPr userDrawn="1"/>
        </p:nvPicPr>
        <p:blipFill>
          <a:blip r:embed="rId4"/>
          <a:stretch>
            <a:fillRect/>
          </a:stretch>
        </p:blipFill>
        <p:spPr>
          <a:xfrm>
            <a:off x="9028697" y="3609698"/>
            <a:ext cx="1879934" cy="1952026"/>
          </a:xfrm>
          <a:prstGeom prst="rect">
            <a:avLst/>
          </a:prstGeom>
        </p:spPr>
      </p:pic>
      <p:pic>
        <p:nvPicPr>
          <p:cNvPr id="9" name="Picture 8" descr="Diagram&#10;&#10;Description automatically generated with low confidence">
            <a:extLst>
              <a:ext uri="{FF2B5EF4-FFF2-40B4-BE49-F238E27FC236}">
                <a16:creationId xmlns:a16="http://schemas.microsoft.com/office/drawing/2014/main" id="{56FC1604-723B-BB44-8E45-1398137EC31F}"/>
              </a:ext>
            </a:extLst>
          </p:cNvPr>
          <p:cNvPicPr>
            <a:picLocks noChangeAspect="1"/>
          </p:cNvPicPr>
          <p:nvPr userDrawn="1"/>
        </p:nvPicPr>
        <p:blipFill rotWithShape="1">
          <a:blip r:embed="rId5"/>
          <a:srcRect l="55982" b="36262"/>
          <a:stretch/>
        </p:blipFill>
        <p:spPr>
          <a:xfrm>
            <a:off x="0" y="3096126"/>
            <a:ext cx="8422105" cy="3761874"/>
          </a:xfrm>
          <a:prstGeom prst="rect">
            <a:avLst/>
          </a:prstGeom>
        </p:spPr>
      </p:pic>
    </p:spTree>
    <p:extLst>
      <p:ext uri="{BB962C8B-B14F-4D97-AF65-F5344CB8AC3E}">
        <p14:creationId xmlns:p14="http://schemas.microsoft.com/office/powerpoint/2010/main" val="3599616207"/>
      </p:ext>
    </p:extLst>
  </p:cSld>
  <p:clrMap bg1="lt1" tx1="dk1" bg2="lt2" tx2="dk2" accent1="accent1" accent2="accent2" accent3="accent3" accent4="accent4" accent5="accent5" accent6="accent6" hlink="hlink" folHlink="folHlink"/>
  <p:sldLayoutIdLst>
    <p:sldLayoutId id="2147483690"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0648109B-3057-0B4B-8FE6-4C81FE84708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45FE99-CE1E-408E-9888-8D7781F9EC28}" type="datetime1">
              <a:rPr lang="en-US" smtClean="0"/>
              <a:t>7/18/2023</a:t>
            </a:fld>
            <a:endParaRPr lang="en-US" dirty="0"/>
          </a:p>
        </p:txBody>
      </p:sp>
      <p:sp>
        <p:nvSpPr>
          <p:cNvPr id="5" name="Footer Placeholder 4">
            <a:extLst>
              <a:ext uri="{FF2B5EF4-FFF2-40B4-BE49-F238E27FC236}">
                <a16:creationId xmlns:a16="http://schemas.microsoft.com/office/drawing/2014/main" id="{BC3B2F92-71BA-EE4A-B0B3-720E2559B1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3412B29F-2FA6-8146-B416-FED2036B3C5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F01948-42C0-8B45-A773-A0997721147A}" type="slidenum">
              <a:rPr lang="en-US" smtClean="0"/>
              <a:t>‹#›</a:t>
            </a:fld>
            <a:endParaRPr lang="en-US" dirty="0"/>
          </a:p>
        </p:txBody>
      </p:sp>
      <p:pic>
        <p:nvPicPr>
          <p:cNvPr id="8" name="Picture 7">
            <a:extLst>
              <a:ext uri="{FF2B5EF4-FFF2-40B4-BE49-F238E27FC236}">
                <a16:creationId xmlns:a16="http://schemas.microsoft.com/office/drawing/2014/main" id="{957B4039-8C91-D642-B8F1-17E6200ACDF6}"/>
              </a:ext>
            </a:extLst>
          </p:cNvPr>
          <p:cNvPicPr>
            <a:picLocks noChangeAspect="1"/>
          </p:cNvPicPr>
          <p:nvPr userDrawn="1"/>
        </p:nvPicPr>
        <p:blipFill>
          <a:blip r:embed="rId2"/>
          <a:stretch>
            <a:fillRect/>
          </a:stretch>
        </p:blipFill>
        <p:spPr>
          <a:xfrm>
            <a:off x="0" y="0"/>
            <a:ext cx="12192000" cy="336550"/>
          </a:xfrm>
          <a:prstGeom prst="rect">
            <a:avLst/>
          </a:prstGeom>
        </p:spPr>
      </p:pic>
      <p:pic>
        <p:nvPicPr>
          <p:cNvPr id="9" name="Picture 8">
            <a:extLst>
              <a:ext uri="{FF2B5EF4-FFF2-40B4-BE49-F238E27FC236}">
                <a16:creationId xmlns:a16="http://schemas.microsoft.com/office/drawing/2014/main" id="{42CBE0EA-693A-B042-93EA-21D1FB5D5C2C}"/>
              </a:ext>
            </a:extLst>
          </p:cNvPr>
          <p:cNvPicPr>
            <a:picLocks noChangeAspect="1"/>
          </p:cNvPicPr>
          <p:nvPr userDrawn="1"/>
        </p:nvPicPr>
        <p:blipFill>
          <a:blip r:embed="rId3"/>
          <a:srcRect/>
          <a:stretch/>
        </p:blipFill>
        <p:spPr>
          <a:xfrm>
            <a:off x="10065138" y="336550"/>
            <a:ext cx="1319530" cy="1319530"/>
          </a:xfrm>
          <a:prstGeom prst="rect">
            <a:avLst/>
          </a:prstGeom>
        </p:spPr>
      </p:pic>
    </p:spTree>
    <p:extLst>
      <p:ext uri="{BB962C8B-B14F-4D97-AF65-F5344CB8AC3E}">
        <p14:creationId xmlns:p14="http://schemas.microsoft.com/office/powerpoint/2010/main" val="2435629421"/>
      </p:ext>
    </p:extLst>
  </p:cSld>
  <p:clrMap bg1="lt1" tx1="dk1" bg2="lt2" tx2="dk2" accent1="accent1" accent2="accent2" accent3="accent3" accent4="accent4" accent5="accent5" accent6="accent6" hlink="hlink" folHlink="folHlink"/>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A11FE531-601B-554C-BA53-43023C7EEF5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A0677C-1A6E-4702-8908-671F0BFEF5E2}" type="datetime1">
              <a:rPr lang="en-US" smtClean="0"/>
              <a:t>7/18/2023</a:t>
            </a:fld>
            <a:endParaRPr lang="en-US" dirty="0"/>
          </a:p>
        </p:txBody>
      </p:sp>
      <p:sp>
        <p:nvSpPr>
          <p:cNvPr id="5" name="Footer Placeholder 4">
            <a:extLst>
              <a:ext uri="{FF2B5EF4-FFF2-40B4-BE49-F238E27FC236}">
                <a16:creationId xmlns:a16="http://schemas.microsoft.com/office/drawing/2014/main" id="{F6C3D9F5-D9B9-F341-BCD3-E5CAE0E880B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B3B34FD1-03EA-5449-9FA4-96C494DB373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302626-4101-1B4C-AB13-F326130237BC}" type="slidenum">
              <a:rPr lang="en-US" smtClean="0"/>
              <a:t>‹#›</a:t>
            </a:fld>
            <a:endParaRPr lang="en-US" dirty="0"/>
          </a:p>
        </p:txBody>
      </p:sp>
      <p:pic>
        <p:nvPicPr>
          <p:cNvPr id="9" name="Picture 8">
            <a:extLst>
              <a:ext uri="{FF2B5EF4-FFF2-40B4-BE49-F238E27FC236}">
                <a16:creationId xmlns:a16="http://schemas.microsoft.com/office/drawing/2014/main" id="{07CA8A7B-B3C2-6643-ACF7-C1DAA5523A2F}"/>
              </a:ext>
            </a:extLst>
          </p:cNvPr>
          <p:cNvPicPr>
            <a:picLocks noChangeAspect="1"/>
          </p:cNvPicPr>
          <p:nvPr userDrawn="1"/>
        </p:nvPicPr>
        <p:blipFill>
          <a:blip r:embed="rId2"/>
          <a:stretch>
            <a:fillRect/>
          </a:stretch>
        </p:blipFill>
        <p:spPr>
          <a:xfrm>
            <a:off x="0" y="0"/>
            <a:ext cx="12192000" cy="336550"/>
          </a:xfrm>
          <a:prstGeom prst="rect">
            <a:avLst/>
          </a:prstGeom>
        </p:spPr>
      </p:pic>
      <p:pic>
        <p:nvPicPr>
          <p:cNvPr id="10" name="Picture 9">
            <a:extLst>
              <a:ext uri="{FF2B5EF4-FFF2-40B4-BE49-F238E27FC236}">
                <a16:creationId xmlns:a16="http://schemas.microsoft.com/office/drawing/2014/main" id="{3DA52AC3-370A-0245-A671-2A056EE150DA}"/>
              </a:ext>
            </a:extLst>
          </p:cNvPr>
          <p:cNvPicPr>
            <a:picLocks noChangeAspect="1"/>
          </p:cNvPicPr>
          <p:nvPr userDrawn="1"/>
        </p:nvPicPr>
        <p:blipFill>
          <a:blip r:embed="rId3"/>
          <a:srcRect/>
          <a:stretch/>
        </p:blipFill>
        <p:spPr>
          <a:xfrm>
            <a:off x="10065138" y="336550"/>
            <a:ext cx="1319530" cy="1319530"/>
          </a:xfrm>
          <a:prstGeom prst="rect">
            <a:avLst/>
          </a:prstGeom>
        </p:spPr>
      </p:pic>
    </p:spTree>
    <p:extLst>
      <p:ext uri="{BB962C8B-B14F-4D97-AF65-F5344CB8AC3E}">
        <p14:creationId xmlns:p14="http://schemas.microsoft.com/office/powerpoint/2010/main" val="1962122775"/>
      </p:ext>
    </p:extLst>
  </p:cSld>
  <p:clrMap bg1="lt1" tx1="dk1" bg2="lt2" tx2="dk2" accent1="accent1" accent2="accent2" accent3="accent3" accent4="accent4" accent5="accent5" accent6="accent6" hlink="hlink" folHlink="folHlink"/>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77191F7-5B0C-D34B-B88B-F22845CA95C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4B2188-3525-45CB-8208-BD9DA78B5A6E}" type="datetime1">
              <a:rPr lang="en-US" smtClean="0"/>
              <a:t>7/18/2023</a:t>
            </a:fld>
            <a:endParaRPr lang="en-US" dirty="0"/>
          </a:p>
        </p:txBody>
      </p:sp>
      <p:sp>
        <p:nvSpPr>
          <p:cNvPr id="5" name="Footer Placeholder 4">
            <a:extLst>
              <a:ext uri="{FF2B5EF4-FFF2-40B4-BE49-F238E27FC236}">
                <a16:creationId xmlns:a16="http://schemas.microsoft.com/office/drawing/2014/main" id="{1896BE15-591D-4D40-A2B6-20CEEB026BF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2E13FBE4-F26C-174E-9DFF-E41E7E75EE8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B50974-9F8A-194B-9AEF-B01B1A40E9B7}" type="slidenum">
              <a:rPr lang="en-US" smtClean="0"/>
              <a:t>‹#›</a:t>
            </a:fld>
            <a:endParaRPr lang="en-US" dirty="0"/>
          </a:p>
        </p:txBody>
      </p:sp>
      <p:pic>
        <p:nvPicPr>
          <p:cNvPr id="8" name="Picture 7">
            <a:extLst>
              <a:ext uri="{FF2B5EF4-FFF2-40B4-BE49-F238E27FC236}">
                <a16:creationId xmlns:a16="http://schemas.microsoft.com/office/drawing/2014/main" id="{8F74FFF5-F857-9A45-8164-9397D8E3B5DE}"/>
              </a:ext>
            </a:extLst>
          </p:cNvPr>
          <p:cNvPicPr>
            <a:picLocks noChangeAspect="1"/>
          </p:cNvPicPr>
          <p:nvPr userDrawn="1"/>
        </p:nvPicPr>
        <p:blipFill>
          <a:blip r:embed="rId14"/>
          <a:stretch>
            <a:fillRect/>
          </a:stretch>
        </p:blipFill>
        <p:spPr>
          <a:xfrm>
            <a:off x="0" y="0"/>
            <a:ext cx="12192000" cy="336550"/>
          </a:xfrm>
          <a:prstGeom prst="rect">
            <a:avLst/>
          </a:prstGeom>
        </p:spPr>
      </p:pic>
      <p:pic>
        <p:nvPicPr>
          <p:cNvPr id="9" name="Picture 8">
            <a:extLst>
              <a:ext uri="{FF2B5EF4-FFF2-40B4-BE49-F238E27FC236}">
                <a16:creationId xmlns:a16="http://schemas.microsoft.com/office/drawing/2014/main" id="{65F1B285-6826-C54D-B813-D4D388102DE7}"/>
              </a:ext>
            </a:extLst>
          </p:cNvPr>
          <p:cNvPicPr>
            <a:picLocks noChangeAspect="1"/>
          </p:cNvPicPr>
          <p:nvPr userDrawn="1"/>
        </p:nvPicPr>
        <p:blipFill>
          <a:blip r:embed="rId15"/>
          <a:srcRect/>
          <a:stretch/>
        </p:blipFill>
        <p:spPr>
          <a:xfrm>
            <a:off x="10065138" y="336550"/>
            <a:ext cx="1319530" cy="1319530"/>
          </a:xfrm>
          <a:prstGeom prst="rect">
            <a:avLst/>
          </a:prstGeom>
        </p:spPr>
      </p:pic>
    </p:spTree>
    <p:extLst>
      <p:ext uri="{BB962C8B-B14F-4D97-AF65-F5344CB8AC3E}">
        <p14:creationId xmlns:p14="http://schemas.microsoft.com/office/powerpoint/2010/main" val="2771007715"/>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01" r:id="rId10"/>
    <p:sldLayoutId id="2147483702" r:id="rId11"/>
    <p:sldLayoutId id="2147483722"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5.jpg"/><Relationship Id="rId7" Type="http://schemas.openxmlformats.org/officeDocument/2006/relationships/hyperlink" Target="https://qkt.io/6y9VXB" TargetMode="External"/><Relationship Id="rId2" Type="http://schemas.openxmlformats.org/officeDocument/2006/relationships/notesSlide" Target="../notesSlides/notesSlide2.xml"/><Relationship Id="rId1" Type="http://schemas.openxmlformats.org/officeDocument/2006/relationships/slideLayout" Target="../slideLayouts/slideLayout1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 Id="rId9" Type="http://schemas.openxmlformats.org/officeDocument/2006/relationships/image" Target="../media/image20.jpg"/></Relationships>
</file>

<file path=ppt/slides/_rels/slide1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4.png"/><Relationship Id="rId7" Type="http://schemas.openxmlformats.org/officeDocument/2006/relationships/diagramColors" Target="../diagrams/colors1.xml"/><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8CECD95-8AE6-B049-BF0E-E1E486752C2F}"/>
              </a:ext>
            </a:extLst>
          </p:cNvPr>
          <p:cNvSpPr txBox="1"/>
          <p:nvPr/>
        </p:nvSpPr>
        <p:spPr>
          <a:xfrm>
            <a:off x="681171" y="5678905"/>
            <a:ext cx="1804853" cy="369332"/>
          </a:xfrm>
          <a:prstGeom prst="rect">
            <a:avLst/>
          </a:prstGeom>
          <a:noFill/>
        </p:spPr>
        <p:txBody>
          <a:bodyPr wrap="square" rtlCol="0">
            <a:spAutoFit/>
          </a:bodyPr>
          <a:lstStyle/>
          <a:p>
            <a:r>
              <a:rPr lang="en-US" dirty="0">
                <a:latin typeface="Arial" panose="020B0604020202020204" pitchFamily="34" charset="0"/>
              </a:rPr>
              <a:t>Date</a:t>
            </a:r>
          </a:p>
        </p:txBody>
      </p:sp>
      <p:sp>
        <p:nvSpPr>
          <p:cNvPr id="2" name="Slide Number Placeholder 1">
            <a:extLst>
              <a:ext uri="{FF2B5EF4-FFF2-40B4-BE49-F238E27FC236}">
                <a16:creationId xmlns:a16="http://schemas.microsoft.com/office/drawing/2014/main" id="{64940309-53E8-4204-9FFE-14F1B71002DC}"/>
              </a:ext>
            </a:extLst>
          </p:cNvPr>
          <p:cNvSpPr>
            <a:spLocks noGrp="1"/>
          </p:cNvSpPr>
          <p:nvPr>
            <p:ph type="sldNum" sz="quarter" idx="12"/>
          </p:nvPr>
        </p:nvSpPr>
        <p:spPr/>
        <p:txBody>
          <a:bodyPr/>
          <a:lstStyle/>
          <a:p>
            <a:fld id="{7CBD4266-C079-1646-8378-50602E9D9BCB}" type="slidenum">
              <a:rPr lang="en-US" smtClean="0"/>
              <a:t>1</a:t>
            </a:fld>
            <a:endParaRPr lang="en-US" dirty="0"/>
          </a:p>
        </p:txBody>
      </p:sp>
      <p:pic>
        <p:nvPicPr>
          <p:cNvPr id="6" name="Picture 5" descr="A picture containing text, screenshot, online advertising, flyer&#10;&#10;Description automatically generated">
            <a:extLst>
              <a:ext uri="{FF2B5EF4-FFF2-40B4-BE49-F238E27FC236}">
                <a16:creationId xmlns:a16="http://schemas.microsoft.com/office/drawing/2014/main" id="{37CD1DFE-54A4-A1CA-3688-640C4CF283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846320" cy="6855979"/>
          </a:xfrm>
          <a:prstGeom prst="rect">
            <a:avLst/>
          </a:prstGeom>
        </p:spPr>
      </p:pic>
      <p:sp>
        <p:nvSpPr>
          <p:cNvPr id="3" name="Rectangle 2">
            <a:extLst>
              <a:ext uri="{FF2B5EF4-FFF2-40B4-BE49-F238E27FC236}">
                <a16:creationId xmlns:a16="http://schemas.microsoft.com/office/drawing/2014/main" id="{D3A0ADAF-2825-42E4-B93B-003D0829B32D}"/>
              </a:ext>
            </a:extLst>
          </p:cNvPr>
          <p:cNvSpPr/>
          <p:nvPr/>
        </p:nvSpPr>
        <p:spPr>
          <a:xfrm>
            <a:off x="2322797" y="136525"/>
            <a:ext cx="10857237" cy="3631763"/>
          </a:xfrm>
          <a:prstGeom prst="rect">
            <a:avLst/>
          </a:prstGeom>
        </p:spPr>
        <p:txBody>
          <a:bodyPr wrap="square">
            <a:spAutoFit/>
          </a:bodyPr>
          <a:lstStyle/>
          <a:p>
            <a:pPr algn="ctr">
              <a:lnSpc>
                <a:spcPct val="150000"/>
              </a:lnSpc>
              <a:defRPr/>
            </a:pPr>
            <a:r>
              <a:rPr lang="en-GB" altLang="en-US" sz="4000" b="1" dirty="0">
                <a:solidFill>
                  <a:prstClr val="black"/>
                </a:solidFill>
                <a:cs typeface="Arial" panose="020B0604020202020204" pitchFamily="34" charset="0"/>
              </a:rPr>
              <a:t>		   </a:t>
            </a:r>
            <a:r>
              <a:rPr lang="en-GB" altLang="en-US" sz="3600" b="1" dirty="0">
                <a:solidFill>
                  <a:prstClr val="black"/>
                </a:solidFill>
                <a:cs typeface="Arial" panose="020B0604020202020204" pitchFamily="34" charset="0"/>
              </a:rPr>
              <a:t>NATIONAL PROSECUTING AUTHORITY </a:t>
            </a:r>
          </a:p>
          <a:p>
            <a:pPr algn="ctr">
              <a:lnSpc>
                <a:spcPct val="150000"/>
              </a:lnSpc>
              <a:defRPr/>
            </a:pPr>
            <a:r>
              <a:rPr lang="en-GB" altLang="en-US" sz="1700" b="1" dirty="0">
                <a:solidFill>
                  <a:prstClr val="black"/>
                </a:solidFill>
                <a:cs typeface="Arial" panose="020B0604020202020204" pitchFamily="34" charset="0"/>
              </a:rPr>
              <a:t>		SEXUAL OFFENCES AND COMMUNITY AFFAIRS (SOCA)</a:t>
            </a:r>
            <a:r>
              <a:rPr lang="en-ZA" sz="1700" dirty="0">
                <a:effectLst>
                  <a:outerShdw blurRad="38100" dist="38100" dir="2700000" algn="tl">
                    <a:srgbClr val="000000">
                      <a:alpha val="43137"/>
                    </a:srgbClr>
                  </a:outerShdw>
                </a:effectLst>
              </a:rPr>
              <a:t> </a:t>
            </a:r>
          </a:p>
          <a:p>
            <a:pPr algn="ctr">
              <a:lnSpc>
                <a:spcPct val="150000"/>
              </a:lnSpc>
              <a:defRPr/>
            </a:pPr>
            <a:r>
              <a:rPr lang="en-ZA" altLang="en-US" sz="1700" dirty="0">
                <a:solidFill>
                  <a:prstClr val="black"/>
                </a:solidFill>
                <a:latin typeface="Arial" panose="020B0604020202020204" pitchFamily="34" charset="0"/>
                <a:cs typeface="Arial" panose="020B0604020202020204" pitchFamily="34" charset="0"/>
              </a:rPr>
              <a:t>Reciprocal  Maintenance Orders</a:t>
            </a:r>
          </a:p>
          <a:p>
            <a:pPr lvl="0" algn="ctr">
              <a:lnSpc>
                <a:spcPct val="80000"/>
              </a:lnSpc>
              <a:spcBef>
                <a:spcPct val="20000"/>
              </a:spcBef>
              <a:buFontTx/>
              <a:buChar char="•"/>
            </a:pPr>
            <a:r>
              <a:rPr lang="en-ZA" altLang="en-US" sz="1700" dirty="0">
                <a:solidFill>
                  <a:prstClr val="black"/>
                </a:solidFill>
                <a:latin typeface="Arial" panose="020B0604020202020204" pitchFamily="34" charset="0"/>
                <a:cs typeface="Arial" panose="020B0604020202020204" pitchFamily="34" charset="0"/>
              </a:rPr>
              <a:t>   Reciprocal Enforcement of Maintenance Orders Act 80 of 1963</a:t>
            </a:r>
          </a:p>
          <a:p>
            <a:pPr lvl="0" algn="ctr">
              <a:lnSpc>
                <a:spcPct val="80000"/>
              </a:lnSpc>
              <a:spcBef>
                <a:spcPct val="20000"/>
              </a:spcBef>
              <a:buFontTx/>
              <a:buChar char="•"/>
            </a:pPr>
            <a:r>
              <a:rPr lang="en-ZA" altLang="en-US" sz="1700" dirty="0">
                <a:solidFill>
                  <a:prstClr val="black"/>
                </a:solidFill>
                <a:latin typeface="Arial" panose="020B0604020202020204" pitchFamily="34" charset="0"/>
                <a:cs typeface="Arial" panose="020B0604020202020204" pitchFamily="34" charset="0"/>
              </a:rPr>
              <a:t>                                  Reciprocal Enforcement of Maintenance Orders (Countries in Africa) Act 6 of 1989</a:t>
            </a:r>
          </a:p>
          <a:p>
            <a:pPr algn="ctr">
              <a:lnSpc>
                <a:spcPct val="150000"/>
              </a:lnSpc>
              <a:defRPr/>
            </a:pPr>
            <a:r>
              <a:rPr lang="en-GB" altLang="en-US" sz="1700" b="1" dirty="0">
                <a:solidFill>
                  <a:prstClr val="black"/>
                </a:solidFill>
                <a:cs typeface="Arial" panose="020B0604020202020204" pitchFamily="34" charset="0"/>
              </a:rPr>
              <a:t> Maintenance Act 99/98 as amended</a:t>
            </a:r>
            <a:br>
              <a:rPr lang="en-ZA" sz="1700" dirty="0"/>
            </a:br>
            <a:r>
              <a:rPr lang="en-ZA" sz="1700" dirty="0"/>
              <a:t>Sexual Offences and </a:t>
            </a:r>
          </a:p>
          <a:p>
            <a:pPr algn="ctr"/>
            <a:r>
              <a:rPr lang="en-ZA" sz="1700" dirty="0"/>
              <a:t>Community Affairs (SOCA) Unit</a:t>
            </a:r>
          </a:p>
          <a:p>
            <a:pPr algn="ctr"/>
            <a:r>
              <a:rPr lang="en-ZA" sz="1700" dirty="0"/>
              <a:t>                                             2023</a:t>
            </a:r>
          </a:p>
        </p:txBody>
      </p:sp>
      <p:pic>
        <p:nvPicPr>
          <p:cNvPr id="7" name="Picture 6">
            <a:extLst>
              <a:ext uri="{FF2B5EF4-FFF2-40B4-BE49-F238E27FC236}">
                <a16:creationId xmlns:a16="http://schemas.microsoft.com/office/drawing/2014/main" id="{EF3A56B0-8AFD-AF3C-4B7D-28FBEB423F7B}"/>
              </a:ext>
            </a:extLst>
          </p:cNvPr>
          <p:cNvPicPr>
            <a:picLocks noChangeAspect="1"/>
          </p:cNvPicPr>
          <p:nvPr/>
        </p:nvPicPr>
        <p:blipFill>
          <a:blip r:embed="rId3"/>
          <a:stretch>
            <a:fillRect/>
          </a:stretch>
        </p:blipFill>
        <p:spPr>
          <a:xfrm>
            <a:off x="9361165" y="5978573"/>
            <a:ext cx="2830835" cy="879427"/>
          </a:xfrm>
          <a:prstGeom prst="rect">
            <a:avLst/>
          </a:prstGeom>
        </p:spPr>
      </p:pic>
      <p:pic>
        <p:nvPicPr>
          <p:cNvPr id="8" name="Picture 5">
            <a:extLst>
              <a:ext uri="{FF2B5EF4-FFF2-40B4-BE49-F238E27FC236}">
                <a16:creationId xmlns:a16="http://schemas.microsoft.com/office/drawing/2014/main" id="{51DD2BB3-261E-5C44-9C95-7CD3D6B0537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20737" y="5976552"/>
            <a:ext cx="940428" cy="879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0312FB10-D20A-1BCC-D396-5D1519B78D40}"/>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7582537" y="5976552"/>
            <a:ext cx="858369" cy="88551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id="{94F202B9-A8D4-FCBF-A3C2-3A3000DCF7B6}"/>
              </a:ext>
            </a:extLst>
          </p:cNvPr>
          <p:cNvPicPr>
            <a:picLocks noChangeAspect="1"/>
          </p:cNvPicPr>
          <p:nvPr/>
        </p:nvPicPr>
        <p:blipFill>
          <a:blip r:embed="rId6"/>
          <a:stretch>
            <a:fillRect/>
          </a:stretch>
        </p:blipFill>
        <p:spPr>
          <a:xfrm>
            <a:off x="4846320" y="4061632"/>
            <a:ext cx="2805720" cy="2796368"/>
          </a:xfrm>
          <a:prstGeom prst="rect">
            <a:avLst/>
          </a:prstGeom>
        </p:spPr>
      </p:pic>
    </p:spTree>
    <p:extLst>
      <p:ext uri="{BB962C8B-B14F-4D97-AF65-F5344CB8AC3E}">
        <p14:creationId xmlns:p14="http://schemas.microsoft.com/office/powerpoint/2010/main" val="39767714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F212695E-421B-4FF6-A91B-BB6244A18DD8}" type="slidenum">
              <a:rPr lang="en-US" altLang="en-US" sz="1000" b="1">
                <a:solidFill>
                  <a:srgbClr val="A7A399"/>
                </a:solidFill>
              </a:rPr>
              <a:pPr/>
              <a:t>10</a:t>
            </a:fld>
            <a:endParaRPr lang="en-US" altLang="en-US" sz="1000" b="1" dirty="0">
              <a:solidFill>
                <a:srgbClr val="A7A399"/>
              </a:solidFill>
            </a:endParaRPr>
          </a:p>
        </p:txBody>
      </p:sp>
      <p:sp>
        <p:nvSpPr>
          <p:cNvPr id="5122" name="Title 3"/>
          <p:cNvSpPr>
            <a:spLocks noGrp="1"/>
          </p:cNvSpPr>
          <p:nvPr>
            <p:ph type="title" idx="4294967295"/>
          </p:nvPr>
        </p:nvSpPr>
        <p:spPr>
          <a:xfrm>
            <a:off x="1640523" y="254001"/>
            <a:ext cx="6524909" cy="365125"/>
          </a:xfrm>
          <a:prstGeom prst="rect">
            <a:avLst/>
          </a:prstGeom>
          <a:ln>
            <a:noFill/>
          </a:ln>
          <a:effectLst/>
          <a:scene3d>
            <a:camera prst="orthographicFront">
              <a:rot lat="0" lon="0" rev="0"/>
            </a:camera>
            <a:lightRig rig="contrasting" dir="t">
              <a:rot lat="0" lon="0" rev="1500000"/>
            </a:lightRig>
          </a:scene3d>
          <a:sp3d prstMaterial="metal">
            <a:bevelT w="88900" h="88900"/>
          </a:sp3d>
        </p:spPr>
        <p:txBody>
          <a:bodyPr anchor="t" anchorCtr="0">
            <a:noAutofit/>
          </a:bodyPr>
          <a:lstStyle/>
          <a:p>
            <a:r>
              <a:rPr lang="en-ZA" sz="2400" b="1" u="sng" dirty="0"/>
              <a:t> </a:t>
            </a:r>
            <a:endParaRPr lang="en-ZA" sz="2400" dirty="0"/>
          </a:p>
        </p:txBody>
      </p:sp>
      <p:sp>
        <p:nvSpPr>
          <p:cNvPr id="8" name="TextBox 7"/>
          <p:cNvSpPr txBox="1"/>
          <p:nvPr/>
        </p:nvSpPr>
        <p:spPr>
          <a:xfrm>
            <a:off x="1191338" y="536602"/>
            <a:ext cx="8463280" cy="461665"/>
          </a:xfrm>
          <a:prstGeom prst="rect">
            <a:avLst/>
          </a:prstGeom>
          <a:noFill/>
        </p:spPr>
        <p:txBody>
          <a:bodyPr wrap="square" rtlCol="0">
            <a:spAutoFit/>
          </a:bodyPr>
          <a:lstStyle/>
          <a:p>
            <a:pPr algn="ctr"/>
            <a:r>
              <a:rPr lang="en-US" altLang="en-US" sz="2400" b="1" dirty="0">
                <a:solidFill>
                  <a:prstClr val="black"/>
                </a:solidFill>
                <a:latin typeface="Arial" panose="020B0604020202020204" pitchFamily="34" charset="0"/>
                <a:ea typeface="+mj-ea"/>
                <a:cs typeface="Arial" panose="020B0604020202020204" pitchFamily="34" charset="0"/>
              </a:rPr>
              <a:t>PRACTICAL </a:t>
            </a:r>
            <a:endParaRPr lang="en-ZA" sz="2400" b="1" dirty="0">
              <a:latin typeface="Arial" panose="020B0604020202020204" pitchFamily="34" charset="0"/>
              <a:cs typeface="Arial" panose="020B0604020202020204" pitchFamily="34" charset="0"/>
            </a:endParaRPr>
          </a:p>
        </p:txBody>
      </p:sp>
      <p:sp>
        <p:nvSpPr>
          <p:cNvPr id="3" name="Rectangle 2"/>
          <p:cNvSpPr/>
          <p:nvPr/>
        </p:nvSpPr>
        <p:spPr>
          <a:xfrm>
            <a:off x="216816" y="1643194"/>
            <a:ext cx="12122870" cy="4955203"/>
          </a:xfrm>
          <a:prstGeom prst="rect">
            <a:avLst/>
          </a:prstGeom>
        </p:spPr>
        <p:txBody>
          <a:bodyPr wrap="square">
            <a:spAutoFit/>
          </a:bodyPr>
          <a:lstStyle/>
          <a:p>
            <a:pPr lvl="0"/>
            <a:r>
              <a:rPr lang="en-US" sz="2000" dirty="0"/>
              <a:t>The maintenance court closest to your residential address and /or your work address should assist you.</a:t>
            </a:r>
          </a:p>
          <a:p>
            <a:pPr lvl="0"/>
            <a:r>
              <a:rPr lang="en-US" sz="2000" dirty="0"/>
              <a:t>The process is a long and tedious process and can take 6 to 8 months before you get a confirmatory order in Australia     .</a:t>
            </a:r>
          </a:p>
          <a:p>
            <a:pPr lvl="0"/>
            <a:r>
              <a:rPr lang="en-US" sz="2000" dirty="0"/>
              <a:t>Ask for a copy of the provisional order that you can email or </a:t>
            </a:r>
            <a:r>
              <a:rPr lang="en-US" sz="2000" dirty="0" err="1"/>
              <a:t>whatsapp</a:t>
            </a:r>
            <a:r>
              <a:rPr lang="en-US" sz="2000" dirty="0"/>
              <a:t> to  the father  to ensure he get NOTICE of the action against him;</a:t>
            </a:r>
          </a:p>
          <a:p>
            <a:pPr lvl="0"/>
            <a:r>
              <a:rPr lang="en-US" sz="2000" dirty="0"/>
              <a:t>To start –complete the deposition affidavit attached;</a:t>
            </a:r>
          </a:p>
          <a:p>
            <a:pPr lvl="0"/>
            <a:r>
              <a:rPr lang="en-US" sz="2000" dirty="0"/>
              <a:t>You need to ensure you have copies of the divorce order or maintenance order or any email or document where he agreed to pay and amount of maintenance or ordered by a court of law;</a:t>
            </a:r>
          </a:p>
          <a:p>
            <a:pPr lvl="0"/>
            <a:r>
              <a:rPr lang="en-US" sz="2000" dirty="0"/>
              <a:t>You need certified copies of everything from your identity document to your </a:t>
            </a:r>
            <a:r>
              <a:rPr lang="en-US" sz="2000" dirty="0" err="1"/>
              <a:t>daugther’s</a:t>
            </a:r>
            <a:r>
              <a:rPr lang="en-US" sz="2000" dirty="0"/>
              <a:t>  birth certificates  , </a:t>
            </a:r>
            <a:r>
              <a:rPr lang="en-US" sz="2000" dirty="0" err="1"/>
              <a:t>etc</a:t>
            </a:r>
            <a:r>
              <a:rPr lang="en-US" sz="2000" dirty="0"/>
              <a:t>;</a:t>
            </a:r>
          </a:p>
          <a:p>
            <a:pPr lvl="0"/>
            <a:r>
              <a:rPr lang="en-US" sz="2000" dirty="0"/>
              <a:t>If he or any family member paid any money in your bank accounts –you can attach copies of your bank accounts and circle the amount with a brief description of date and amount received;</a:t>
            </a:r>
          </a:p>
          <a:p>
            <a:pPr lvl="0"/>
            <a:r>
              <a:rPr lang="en-US" sz="2000" dirty="0"/>
              <a:t>You need a recent copy of a picture that you can get from Facebook, or any other social media and complete annexure V (attached –which is a description of your father);</a:t>
            </a:r>
          </a:p>
          <a:p>
            <a:pPr lvl="0"/>
            <a:r>
              <a:rPr lang="en-US" sz="2000" dirty="0"/>
              <a:t>Then list all on the Index page that you have compiled – don’t worry about all listed on the example –it is just for you to see what you can include;</a:t>
            </a:r>
          </a:p>
          <a:p>
            <a:pPr marL="342900" indent="-342900">
              <a:lnSpc>
                <a:spcPct val="80000"/>
              </a:lnSpc>
              <a:spcBef>
                <a:spcPct val="20000"/>
              </a:spcBef>
              <a:buFont typeface="Arial"/>
              <a:buChar char="•"/>
            </a:pPr>
            <a:endParaRPr lang="en-GB" altLang="en-US" sz="16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093531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F212695E-421B-4FF6-A91B-BB6244A18DD8}" type="slidenum">
              <a:rPr lang="en-US" altLang="en-US" sz="1000" b="1">
                <a:solidFill>
                  <a:srgbClr val="A7A399"/>
                </a:solidFill>
              </a:rPr>
              <a:pPr/>
              <a:t>11</a:t>
            </a:fld>
            <a:endParaRPr lang="en-US" altLang="en-US" sz="1000" b="1" dirty="0">
              <a:solidFill>
                <a:srgbClr val="A7A399"/>
              </a:solidFill>
            </a:endParaRPr>
          </a:p>
        </p:txBody>
      </p:sp>
      <p:sp>
        <p:nvSpPr>
          <p:cNvPr id="5122" name="Title 3"/>
          <p:cNvSpPr>
            <a:spLocks noGrp="1"/>
          </p:cNvSpPr>
          <p:nvPr>
            <p:ph type="title" idx="4294967295"/>
          </p:nvPr>
        </p:nvSpPr>
        <p:spPr>
          <a:xfrm>
            <a:off x="1640523" y="254001"/>
            <a:ext cx="6524909" cy="365125"/>
          </a:xfrm>
          <a:prstGeom prst="rect">
            <a:avLst/>
          </a:prstGeom>
          <a:ln>
            <a:noFill/>
          </a:ln>
          <a:effectLst/>
          <a:scene3d>
            <a:camera prst="orthographicFront">
              <a:rot lat="0" lon="0" rev="0"/>
            </a:camera>
            <a:lightRig rig="contrasting" dir="t">
              <a:rot lat="0" lon="0" rev="1500000"/>
            </a:lightRig>
          </a:scene3d>
          <a:sp3d prstMaterial="metal">
            <a:bevelT w="88900" h="88900"/>
          </a:sp3d>
        </p:spPr>
        <p:txBody>
          <a:bodyPr anchor="t" anchorCtr="0">
            <a:noAutofit/>
          </a:bodyPr>
          <a:lstStyle/>
          <a:p>
            <a:r>
              <a:rPr lang="en-ZA" sz="2400" b="1" u="sng" dirty="0"/>
              <a:t> </a:t>
            </a:r>
            <a:endParaRPr lang="en-ZA" sz="2400" dirty="0"/>
          </a:p>
        </p:txBody>
      </p:sp>
      <p:sp>
        <p:nvSpPr>
          <p:cNvPr id="8" name="TextBox 7"/>
          <p:cNvSpPr txBox="1"/>
          <p:nvPr/>
        </p:nvSpPr>
        <p:spPr>
          <a:xfrm>
            <a:off x="-297848" y="619126"/>
            <a:ext cx="8463280" cy="461665"/>
          </a:xfrm>
          <a:prstGeom prst="rect">
            <a:avLst/>
          </a:prstGeom>
          <a:noFill/>
        </p:spPr>
        <p:txBody>
          <a:bodyPr wrap="square" rtlCol="0">
            <a:spAutoFit/>
          </a:bodyPr>
          <a:lstStyle/>
          <a:p>
            <a:pPr algn="ctr"/>
            <a:r>
              <a:rPr lang="en-US" altLang="en-US" sz="2400" dirty="0">
                <a:solidFill>
                  <a:prstClr val="black"/>
                </a:solidFill>
                <a:latin typeface="Arial" panose="020B0604020202020204" pitchFamily="34" charset="0"/>
                <a:ea typeface="+mj-ea"/>
                <a:cs typeface="Arial" panose="020B0604020202020204" pitchFamily="34" charset="0"/>
              </a:rPr>
              <a:t>PRACTICAL </a:t>
            </a:r>
            <a:endParaRPr lang="en-ZA" sz="2400" dirty="0">
              <a:latin typeface="Arial" panose="020B0604020202020204" pitchFamily="34" charset="0"/>
              <a:cs typeface="Arial" panose="020B0604020202020204" pitchFamily="34" charset="0"/>
            </a:endParaRPr>
          </a:p>
        </p:txBody>
      </p:sp>
      <p:sp>
        <p:nvSpPr>
          <p:cNvPr id="3" name="Rectangle 2"/>
          <p:cNvSpPr/>
          <p:nvPr/>
        </p:nvSpPr>
        <p:spPr>
          <a:xfrm>
            <a:off x="75414" y="1284975"/>
            <a:ext cx="12192000" cy="5601533"/>
          </a:xfrm>
          <a:prstGeom prst="rect">
            <a:avLst/>
          </a:prstGeom>
        </p:spPr>
        <p:txBody>
          <a:bodyPr wrap="square">
            <a:spAutoFit/>
          </a:bodyPr>
          <a:lstStyle/>
          <a:p>
            <a:pPr lvl="0"/>
            <a:r>
              <a:rPr lang="en-US" dirty="0"/>
              <a:t>The court will grant you a PROVISIONAL ORDER that will only become enforceable once the order is </a:t>
            </a:r>
          </a:p>
          <a:p>
            <a:pPr lvl="0"/>
            <a:r>
              <a:rPr lang="en-US" dirty="0"/>
              <a:t>received by him in Australia      or any country he is resident ;</a:t>
            </a:r>
          </a:p>
          <a:p>
            <a:pPr lvl="0"/>
            <a:r>
              <a:rPr lang="en-US" dirty="0"/>
              <a:t>If there are any messages that are in any other language that ENGLISH it must be translated by an accredited translator – I use translators at court but some translators do not want to assist (hopefully all correspondence is in English)</a:t>
            </a:r>
          </a:p>
          <a:p>
            <a:r>
              <a:rPr lang="en-US" dirty="0"/>
              <a:t>Once the provisional order is obtained the documentation will be sent in fourfold (four sets of copies) will be sent to the Department of Justice in Pretoria (International Relations to be sent (remitted) to DIRCO (</a:t>
            </a:r>
            <a:r>
              <a:rPr lang="en-US" b="1" dirty="0"/>
              <a:t>D</a:t>
            </a:r>
            <a:r>
              <a:rPr lang="en-US" dirty="0"/>
              <a:t>epartment of </a:t>
            </a:r>
            <a:r>
              <a:rPr lang="en-US" b="1" dirty="0"/>
              <a:t>I</a:t>
            </a:r>
            <a:r>
              <a:rPr lang="en-US" dirty="0"/>
              <a:t>nternational </a:t>
            </a:r>
            <a:r>
              <a:rPr lang="en-US" b="1" dirty="0"/>
              <a:t>R</a:t>
            </a:r>
            <a:r>
              <a:rPr lang="en-US" dirty="0"/>
              <a:t>elations and </a:t>
            </a:r>
            <a:r>
              <a:rPr lang="en-US" b="1" dirty="0"/>
              <a:t>Co</a:t>
            </a:r>
            <a:r>
              <a:rPr lang="en-US" dirty="0"/>
              <a:t>operation) and then the SA Embassy in Australia      and then to the county (Australia  ) where he is resident.</a:t>
            </a:r>
          </a:p>
          <a:p>
            <a:r>
              <a:rPr lang="en-US" dirty="0"/>
              <a:t> </a:t>
            </a:r>
          </a:p>
          <a:p>
            <a:r>
              <a:rPr lang="en-US" dirty="0"/>
              <a:t>The Sheriff of the Australian  county will take your picture with him to serve the documents and establish his identity where he work or reside and submit a set of the copies to him.</a:t>
            </a:r>
          </a:p>
          <a:p>
            <a:r>
              <a:rPr lang="en-US" dirty="0"/>
              <a:t> </a:t>
            </a:r>
          </a:p>
          <a:p>
            <a:r>
              <a:rPr lang="en-US" dirty="0"/>
              <a:t>The other 4 sets will be used in an Australian  court on the date he is summoned to appear in a Australian court.</a:t>
            </a:r>
          </a:p>
          <a:p>
            <a:r>
              <a:rPr lang="en-US" dirty="0"/>
              <a:t> </a:t>
            </a:r>
          </a:p>
          <a:p>
            <a:r>
              <a:rPr lang="en-US" dirty="0"/>
              <a:t>Australia  will either confirm the provisional order or amend it according to the means of the respondent.</a:t>
            </a:r>
          </a:p>
          <a:p>
            <a:r>
              <a:rPr lang="en-US" dirty="0"/>
              <a:t> </a:t>
            </a:r>
          </a:p>
          <a:p>
            <a:r>
              <a:rPr lang="en-US" dirty="0"/>
              <a:t>You will be informed in about 6 to 8 months of the confirmation of the order or if it was amended.</a:t>
            </a:r>
          </a:p>
          <a:p>
            <a:r>
              <a:rPr lang="en-US" dirty="0"/>
              <a:t> </a:t>
            </a:r>
          </a:p>
          <a:p>
            <a:r>
              <a:rPr lang="en-US" dirty="0"/>
              <a:t>If you don’t receive any feedback by around June 2022 – you can contact the </a:t>
            </a:r>
            <a:r>
              <a:rPr lang="en-US" dirty="0" err="1"/>
              <a:t>Simonstown</a:t>
            </a:r>
            <a:r>
              <a:rPr lang="en-US" dirty="0"/>
              <a:t> court manager and the regional head of the Department of Justice and request progress on your matter. If </a:t>
            </a:r>
          </a:p>
          <a:p>
            <a:pPr marL="342900" indent="-342900">
              <a:lnSpc>
                <a:spcPct val="80000"/>
              </a:lnSpc>
              <a:spcBef>
                <a:spcPct val="20000"/>
              </a:spcBef>
              <a:buFont typeface="Arial"/>
              <a:buChar char="•"/>
            </a:pPr>
            <a:endParaRPr lang="en-GB" altLang="en-US" sz="16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851499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F212695E-421B-4FF6-A91B-BB6244A18DD8}" type="slidenum">
              <a:rPr lang="en-US" altLang="en-US" sz="1000" b="1">
                <a:solidFill>
                  <a:srgbClr val="A7A399"/>
                </a:solidFill>
              </a:rPr>
              <a:pPr/>
              <a:t>12</a:t>
            </a:fld>
            <a:endParaRPr lang="en-US" altLang="en-US" sz="1000" b="1" dirty="0">
              <a:solidFill>
                <a:srgbClr val="A7A399"/>
              </a:solidFill>
            </a:endParaRPr>
          </a:p>
        </p:txBody>
      </p:sp>
      <p:sp>
        <p:nvSpPr>
          <p:cNvPr id="5122" name="Title 3"/>
          <p:cNvSpPr>
            <a:spLocks noGrp="1"/>
          </p:cNvSpPr>
          <p:nvPr>
            <p:ph type="title" idx="4294967295"/>
          </p:nvPr>
        </p:nvSpPr>
        <p:spPr>
          <a:xfrm>
            <a:off x="1640523" y="254001"/>
            <a:ext cx="6524909" cy="365125"/>
          </a:xfrm>
          <a:prstGeom prst="rect">
            <a:avLst/>
          </a:prstGeom>
          <a:ln>
            <a:noFill/>
          </a:ln>
          <a:effectLst/>
          <a:scene3d>
            <a:camera prst="orthographicFront">
              <a:rot lat="0" lon="0" rev="0"/>
            </a:camera>
            <a:lightRig rig="contrasting" dir="t">
              <a:rot lat="0" lon="0" rev="1500000"/>
            </a:lightRig>
          </a:scene3d>
          <a:sp3d prstMaterial="metal">
            <a:bevelT w="88900" h="88900"/>
          </a:sp3d>
        </p:spPr>
        <p:txBody>
          <a:bodyPr anchor="t" anchorCtr="0">
            <a:noAutofit/>
          </a:bodyPr>
          <a:lstStyle/>
          <a:p>
            <a:r>
              <a:rPr lang="en-ZA" sz="2400" b="1" u="sng" dirty="0"/>
              <a:t> </a:t>
            </a:r>
            <a:endParaRPr lang="en-ZA" sz="2400" dirty="0"/>
          </a:p>
        </p:txBody>
      </p:sp>
      <p:sp>
        <p:nvSpPr>
          <p:cNvPr id="8" name="TextBox 7"/>
          <p:cNvSpPr txBox="1"/>
          <p:nvPr/>
        </p:nvSpPr>
        <p:spPr>
          <a:xfrm>
            <a:off x="-297848" y="619126"/>
            <a:ext cx="8463280" cy="584775"/>
          </a:xfrm>
          <a:prstGeom prst="rect">
            <a:avLst/>
          </a:prstGeom>
          <a:noFill/>
        </p:spPr>
        <p:txBody>
          <a:bodyPr wrap="square" rtlCol="0">
            <a:spAutoFit/>
          </a:bodyPr>
          <a:lstStyle/>
          <a:p>
            <a:pPr algn="ctr"/>
            <a:r>
              <a:rPr lang="en-US" altLang="en-US" sz="3200" b="1" dirty="0">
                <a:solidFill>
                  <a:prstClr val="black"/>
                </a:solidFill>
                <a:latin typeface="Arial" panose="020B0604020202020204" pitchFamily="34" charset="0"/>
                <a:ea typeface="+mj-ea"/>
                <a:cs typeface="Arial" panose="020B0604020202020204" pitchFamily="34" charset="0"/>
              </a:rPr>
              <a:t>UK Mackenzie’s friend</a:t>
            </a:r>
            <a:endParaRPr lang="en-ZA" sz="3200" b="1" dirty="0">
              <a:latin typeface="Arial" panose="020B0604020202020204" pitchFamily="34" charset="0"/>
              <a:cs typeface="Arial" panose="020B0604020202020204" pitchFamily="34" charset="0"/>
            </a:endParaRPr>
          </a:p>
        </p:txBody>
      </p:sp>
      <p:sp>
        <p:nvSpPr>
          <p:cNvPr id="3" name="Rectangle 2"/>
          <p:cNvSpPr/>
          <p:nvPr/>
        </p:nvSpPr>
        <p:spPr>
          <a:xfrm>
            <a:off x="75413" y="1304024"/>
            <a:ext cx="9554361" cy="2185214"/>
          </a:xfrm>
          <a:prstGeom prst="rect">
            <a:avLst/>
          </a:prstGeom>
        </p:spPr>
        <p:txBody>
          <a:bodyPr wrap="square">
            <a:spAutoFit/>
          </a:bodyPr>
          <a:lstStyle/>
          <a:p>
            <a:pPr marL="285750" lvl="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South African attorneys do not have right of audience in the UK courts</a:t>
            </a:r>
          </a:p>
          <a:p>
            <a:pPr marL="285750" lvl="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Can gain access as a “Mackenzie’s friend” to UK courts </a:t>
            </a: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Similar to a Criminal Procedure Act section 158 court supporter  </a:t>
            </a:r>
          </a:p>
          <a:p>
            <a:pPr marL="285750" lvl="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But can only play a muted role of support – can support the complainant/applicant but cannot participate</a:t>
            </a:r>
          </a:p>
          <a:p>
            <a:pPr marL="285750" lvl="0" indent="-28575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342900" indent="-342900">
              <a:lnSpc>
                <a:spcPct val="80000"/>
              </a:lnSpc>
              <a:spcBef>
                <a:spcPct val="20000"/>
              </a:spcBef>
              <a:buFont typeface="Arial"/>
              <a:buChar char="•"/>
            </a:pPr>
            <a:endParaRPr lang="en-GB" altLang="en-US" sz="16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242355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F212695E-421B-4FF6-A91B-BB6244A18DD8}" type="slidenum">
              <a:rPr lang="en-US" altLang="en-US" sz="1000" b="1">
                <a:solidFill>
                  <a:srgbClr val="A7A399"/>
                </a:solidFill>
              </a:rPr>
              <a:pPr/>
              <a:t>13</a:t>
            </a:fld>
            <a:endParaRPr lang="en-US" altLang="en-US" sz="1000" b="1" dirty="0">
              <a:solidFill>
                <a:srgbClr val="A7A399"/>
              </a:solidFill>
            </a:endParaRPr>
          </a:p>
        </p:txBody>
      </p:sp>
      <p:sp>
        <p:nvSpPr>
          <p:cNvPr id="5122" name="Title 3"/>
          <p:cNvSpPr>
            <a:spLocks noGrp="1"/>
          </p:cNvSpPr>
          <p:nvPr>
            <p:ph type="title" idx="4294967295"/>
          </p:nvPr>
        </p:nvSpPr>
        <p:spPr>
          <a:xfrm>
            <a:off x="1640523" y="254001"/>
            <a:ext cx="6524909" cy="365125"/>
          </a:xfrm>
          <a:prstGeom prst="rect">
            <a:avLst/>
          </a:prstGeom>
          <a:ln>
            <a:noFill/>
          </a:ln>
          <a:effectLst/>
          <a:scene3d>
            <a:camera prst="orthographicFront">
              <a:rot lat="0" lon="0" rev="0"/>
            </a:camera>
            <a:lightRig rig="contrasting" dir="t">
              <a:rot lat="0" lon="0" rev="1500000"/>
            </a:lightRig>
          </a:scene3d>
          <a:sp3d prstMaterial="metal">
            <a:bevelT w="88900" h="88900"/>
          </a:sp3d>
        </p:spPr>
        <p:txBody>
          <a:bodyPr anchor="t" anchorCtr="0">
            <a:noAutofit/>
          </a:bodyPr>
          <a:lstStyle/>
          <a:p>
            <a:r>
              <a:rPr lang="en-ZA" sz="2400" b="1" u="sng" dirty="0"/>
              <a:t> </a:t>
            </a:r>
            <a:endParaRPr lang="en-ZA" sz="2400" dirty="0"/>
          </a:p>
        </p:txBody>
      </p:sp>
      <p:sp>
        <p:nvSpPr>
          <p:cNvPr id="8" name="TextBox 7"/>
          <p:cNvSpPr txBox="1"/>
          <p:nvPr/>
        </p:nvSpPr>
        <p:spPr>
          <a:xfrm>
            <a:off x="-859823" y="388293"/>
            <a:ext cx="8463280" cy="461665"/>
          </a:xfrm>
          <a:prstGeom prst="rect">
            <a:avLst/>
          </a:prstGeom>
          <a:noFill/>
        </p:spPr>
        <p:txBody>
          <a:bodyPr wrap="square" rtlCol="0">
            <a:spAutoFit/>
          </a:bodyPr>
          <a:lstStyle/>
          <a:p>
            <a:pPr algn="ctr"/>
            <a:r>
              <a:rPr lang="en-US" altLang="en-US" sz="2400" b="1" dirty="0">
                <a:solidFill>
                  <a:prstClr val="black"/>
                </a:solidFill>
                <a:latin typeface="Arial" panose="020B0604020202020204" pitchFamily="34" charset="0"/>
                <a:ea typeface="+mj-ea"/>
                <a:cs typeface="Arial" panose="020B0604020202020204" pitchFamily="34" charset="0"/>
              </a:rPr>
              <a:t>The UN Convention on the Rights of the Child </a:t>
            </a:r>
            <a:endParaRPr lang="en-ZA" sz="2400" b="1" dirty="0">
              <a:latin typeface="Arial" panose="020B0604020202020204" pitchFamily="34" charset="0"/>
              <a:cs typeface="Arial" panose="020B0604020202020204" pitchFamily="34" charset="0"/>
            </a:endParaRPr>
          </a:p>
        </p:txBody>
      </p:sp>
      <p:sp>
        <p:nvSpPr>
          <p:cNvPr id="3" name="Rectangle 2"/>
          <p:cNvSpPr/>
          <p:nvPr/>
        </p:nvSpPr>
        <p:spPr>
          <a:xfrm>
            <a:off x="0" y="1246875"/>
            <a:ext cx="12192000" cy="5832366"/>
          </a:xfrm>
          <a:prstGeom prst="rect">
            <a:avLst/>
          </a:prstGeom>
        </p:spPr>
        <p:txBody>
          <a:bodyPr wrap="square">
            <a:spAutoFit/>
          </a:bodyPr>
          <a:lstStyle/>
          <a:p>
            <a:pPr marL="0" marR="0">
              <a:spcBef>
                <a:spcPts val="1200"/>
              </a:spcBef>
              <a:spcAft>
                <a:spcPts val="300"/>
              </a:spcAft>
            </a:pPr>
            <a:r>
              <a:rPr lang="en-US" sz="1800" b="1" dirty="0">
                <a:effectLst/>
                <a:latin typeface="Arial" panose="020B0604020202020204" pitchFamily="34" charset="0"/>
                <a:cs typeface="Times New Roman" panose="02020603050405020304" pitchFamily="18" charset="0"/>
              </a:rPr>
              <a:t>Article 26</a:t>
            </a:r>
            <a:endParaRPr lang="en-US" sz="1800" b="1" dirty="0">
              <a:effectLst/>
              <a:latin typeface="Calibri Light" panose="020F0302020204030204" pitchFamily="34" charset="0"/>
              <a:cs typeface="Times New Roman" panose="02020603050405020304" pitchFamily="18" charset="0"/>
            </a:endParaRPr>
          </a:p>
          <a:p>
            <a:pPr marL="0" marR="0"/>
            <a:r>
              <a:rPr lang="en-US" sz="1800" dirty="0">
                <a:effectLst/>
                <a:latin typeface="Arial" panose="020B0604020202020204" pitchFamily="34" charset="0"/>
                <a:ea typeface="Times New Roman" panose="02020603050405020304" pitchFamily="18" charset="0"/>
              </a:rPr>
              <a:t>1. States Parties shall recognize for every child the right to benefit from social security, including social insurance, and shall take the necessary measures to achieve the full realization of this right in accordance with their national law.</a:t>
            </a:r>
            <a:endParaRPr lang="en-US" sz="1800" dirty="0">
              <a:effectLst/>
              <a:latin typeface="Times New Roman" panose="02020603050405020304" pitchFamily="18" charset="0"/>
              <a:ea typeface="Times New Roman" panose="02020603050405020304" pitchFamily="18" charset="0"/>
            </a:endParaRPr>
          </a:p>
          <a:p>
            <a:pPr marL="0" marR="0"/>
            <a:r>
              <a:rPr lang="en-US" sz="1800" dirty="0">
                <a:effectLst/>
                <a:latin typeface="Arial" panose="020B0604020202020204" pitchFamily="34" charset="0"/>
                <a:ea typeface="Times New Roman" panose="02020603050405020304" pitchFamily="18" charset="0"/>
              </a:rPr>
              <a:t>2. The benefits should, where appropriate, be granted, taking into account the resources and the circumstances of the child and persons having </a:t>
            </a:r>
            <a:r>
              <a:rPr lang="en-US" sz="1800" b="1" i="1" u="sng" dirty="0">
                <a:effectLst/>
                <a:latin typeface="Arial" panose="020B0604020202020204" pitchFamily="34" charset="0"/>
                <a:ea typeface="Times New Roman" panose="02020603050405020304" pitchFamily="18" charset="0"/>
              </a:rPr>
              <a:t>responsibility for the maintenance of the child</a:t>
            </a:r>
            <a:r>
              <a:rPr lang="en-US" sz="1800" dirty="0">
                <a:effectLst/>
                <a:latin typeface="Arial" panose="020B0604020202020204" pitchFamily="34" charset="0"/>
                <a:ea typeface="Times New Roman" panose="02020603050405020304" pitchFamily="18" charset="0"/>
              </a:rPr>
              <a:t>, as well as any other consideration relevant to an application for benefits made by or on behalf of the child.</a:t>
            </a:r>
            <a:endParaRPr lang="en-US" sz="1800" dirty="0">
              <a:effectLst/>
              <a:latin typeface="Times New Roman" panose="02020603050405020304" pitchFamily="18" charset="0"/>
              <a:ea typeface="Times New Roman" panose="02020603050405020304" pitchFamily="18" charset="0"/>
            </a:endParaRPr>
          </a:p>
          <a:p>
            <a:pPr marL="0" marR="0">
              <a:spcBef>
                <a:spcPts val="1200"/>
              </a:spcBef>
              <a:spcAft>
                <a:spcPts val="300"/>
              </a:spcAft>
            </a:pPr>
            <a:r>
              <a:rPr lang="en-US" sz="1800" b="1" dirty="0">
                <a:effectLst/>
                <a:latin typeface="Arial" panose="020B0604020202020204" pitchFamily="34" charset="0"/>
                <a:cs typeface="Times New Roman" panose="02020603050405020304" pitchFamily="18" charset="0"/>
              </a:rPr>
              <a:t>Article 27</a:t>
            </a:r>
            <a:endParaRPr lang="en-US" sz="1800" b="1" dirty="0">
              <a:effectLst/>
              <a:latin typeface="Calibri Light" panose="020F0302020204030204" pitchFamily="34" charset="0"/>
              <a:cs typeface="Times New Roman" panose="02020603050405020304" pitchFamily="18" charset="0"/>
            </a:endParaRPr>
          </a:p>
          <a:p>
            <a:pPr marL="0" marR="0"/>
            <a:r>
              <a:rPr lang="en-US" sz="1800" dirty="0">
                <a:effectLst/>
                <a:latin typeface="Arial" panose="020B0604020202020204" pitchFamily="34" charset="0"/>
                <a:ea typeface="Times New Roman" panose="02020603050405020304" pitchFamily="18" charset="0"/>
              </a:rPr>
              <a:t>1. States Parties recognize the right of every child to a standard of living adequate for the child's physical, mental, spiritual, moral and social development.</a:t>
            </a:r>
            <a:endParaRPr lang="en-US" sz="1800" dirty="0">
              <a:effectLst/>
              <a:latin typeface="Times New Roman" panose="02020603050405020304" pitchFamily="18" charset="0"/>
              <a:ea typeface="Times New Roman" panose="02020603050405020304" pitchFamily="18" charset="0"/>
            </a:endParaRPr>
          </a:p>
          <a:p>
            <a:pPr marL="0" marR="0"/>
            <a:r>
              <a:rPr lang="en-US" sz="1800" dirty="0">
                <a:effectLst/>
                <a:latin typeface="Arial" panose="020B0604020202020204" pitchFamily="34" charset="0"/>
                <a:ea typeface="Times New Roman" panose="02020603050405020304" pitchFamily="18" charset="0"/>
              </a:rPr>
              <a:t>2. The parent(s) or others responsible for the child have the primary responsibility to secure, within their abilities and financial capacities, the conditions of living necessary for the child's development.</a:t>
            </a:r>
            <a:endParaRPr lang="en-US" sz="1800" dirty="0">
              <a:effectLst/>
              <a:latin typeface="Times New Roman" panose="02020603050405020304" pitchFamily="18" charset="0"/>
              <a:ea typeface="Times New Roman" panose="02020603050405020304" pitchFamily="18" charset="0"/>
            </a:endParaRPr>
          </a:p>
          <a:p>
            <a:pPr marL="0" marR="0"/>
            <a:r>
              <a:rPr lang="en-US" sz="1800" dirty="0">
                <a:effectLst/>
                <a:latin typeface="Arial" panose="020B0604020202020204" pitchFamily="34" charset="0"/>
                <a:ea typeface="Times New Roman" panose="02020603050405020304" pitchFamily="18" charset="0"/>
              </a:rPr>
              <a:t>3. States Parties, in accordance with national conditions and within their means, shall take appropriate measures </a:t>
            </a:r>
            <a:r>
              <a:rPr lang="en-US" sz="1800" b="1" i="1" u="sng" dirty="0">
                <a:effectLst/>
                <a:latin typeface="Arial" panose="020B0604020202020204" pitchFamily="34" charset="0"/>
                <a:ea typeface="Times New Roman" panose="02020603050405020304" pitchFamily="18" charset="0"/>
              </a:rPr>
              <a:t>to assist parents</a:t>
            </a:r>
            <a:r>
              <a:rPr lang="en-US" sz="1800" dirty="0">
                <a:effectLst/>
                <a:latin typeface="Arial" panose="020B0604020202020204" pitchFamily="34" charset="0"/>
                <a:ea typeface="Times New Roman" panose="02020603050405020304" pitchFamily="18" charset="0"/>
              </a:rPr>
              <a:t> and others responsible for the child to implement this right and shall in case of need provide </a:t>
            </a:r>
            <a:r>
              <a:rPr lang="en-US" sz="1800" b="1" i="1" u="sng" dirty="0">
                <a:effectLst/>
                <a:latin typeface="Arial" panose="020B0604020202020204" pitchFamily="34" charset="0"/>
                <a:ea typeface="Times New Roman" panose="02020603050405020304" pitchFamily="18" charset="0"/>
              </a:rPr>
              <a:t>material assistance and support </a:t>
            </a:r>
            <a:r>
              <a:rPr lang="en-US" sz="1800" b="1" i="1" u="sng" dirty="0" err="1">
                <a:effectLst/>
                <a:latin typeface="Arial" panose="020B0604020202020204" pitchFamily="34" charset="0"/>
                <a:ea typeface="Times New Roman" panose="02020603050405020304" pitchFamily="18" charset="0"/>
              </a:rPr>
              <a:t>programmes</a:t>
            </a:r>
            <a:r>
              <a:rPr lang="en-US" sz="1800" b="1" i="1" u="sng" dirty="0">
                <a:effectLst/>
                <a:latin typeface="Arial" panose="020B0604020202020204" pitchFamily="34" charset="0"/>
                <a:ea typeface="Times New Roman" panose="02020603050405020304" pitchFamily="18" charset="0"/>
              </a:rPr>
              <a:t>,</a:t>
            </a:r>
            <a:r>
              <a:rPr lang="en-US" sz="1800" dirty="0">
                <a:effectLst/>
                <a:latin typeface="Arial" panose="020B0604020202020204" pitchFamily="34" charset="0"/>
                <a:ea typeface="Times New Roman" panose="02020603050405020304" pitchFamily="18" charset="0"/>
              </a:rPr>
              <a:t> particularly with regard to nutrition, clothing and housing.</a:t>
            </a:r>
            <a:endParaRPr lang="en-US" sz="1800" dirty="0">
              <a:effectLst/>
              <a:latin typeface="Times New Roman" panose="02020603050405020304" pitchFamily="18" charset="0"/>
              <a:ea typeface="Times New Roman" panose="02020603050405020304" pitchFamily="18" charset="0"/>
            </a:endParaRPr>
          </a:p>
          <a:p>
            <a:pPr marL="0" marR="0"/>
            <a:r>
              <a:rPr lang="en-US" sz="1800" dirty="0">
                <a:effectLst/>
                <a:latin typeface="Arial" panose="020B0604020202020204" pitchFamily="34" charset="0"/>
                <a:ea typeface="Times New Roman" panose="02020603050405020304" pitchFamily="18" charset="0"/>
              </a:rPr>
              <a:t>4. States Parties shall take all appropriate measures </a:t>
            </a:r>
            <a:r>
              <a:rPr lang="en-US" sz="1800" b="1" u="sng" dirty="0">
                <a:effectLst/>
                <a:latin typeface="Arial" panose="020B0604020202020204" pitchFamily="34" charset="0"/>
                <a:ea typeface="Times New Roman" panose="02020603050405020304" pitchFamily="18" charset="0"/>
              </a:rPr>
              <a:t>to secure the recovery of maintenance for the child from the parents</a:t>
            </a:r>
            <a:r>
              <a:rPr lang="en-US" sz="1800" dirty="0">
                <a:effectLst/>
                <a:latin typeface="Arial" panose="020B0604020202020204" pitchFamily="34" charset="0"/>
                <a:ea typeface="Times New Roman" panose="02020603050405020304" pitchFamily="18" charset="0"/>
              </a:rPr>
              <a:t> or other persons having financial responsibility for the child, both within the State Party and from abroad. In particular, where the person having financial responsibility for the child lives in a State different from that of the child, States Parties shall promote the accession to international agreements or the conclusion of such agreements, as well as the making of other appropriate arrangements.</a:t>
            </a:r>
            <a:endParaRPr lang="en-US" sz="1800" dirty="0">
              <a:effectLst/>
              <a:latin typeface="Times New Roman" panose="02020603050405020304" pitchFamily="18" charset="0"/>
              <a:ea typeface="Times New Roman" panose="02020603050405020304" pitchFamily="18" charset="0"/>
            </a:endParaRPr>
          </a:p>
          <a:p>
            <a:pPr marL="342900" indent="-342900">
              <a:lnSpc>
                <a:spcPct val="80000"/>
              </a:lnSpc>
              <a:spcBef>
                <a:spcPct val="20000"/>
              </a:spcBef>
              <a:buFont typeface="Arial"/>
              <a:buChar char="•"/>
            </a:pPr>
            <a:endParaRPr lang="en-GB" altLang="en-US" sz="16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457684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8" name="Google Shape;198;p28"/>
          <p:cNvSpPr txBox="1"/>
          <p:nvPr/>
        </p:nvSpPr>
        <p:spPr>
          <a:xfrm>
            <a:off x="236644" y="3484282"/>
            <a:ext cx="6340506" cy="1009883"/>
          </a:xfrm>
          <a:prstGeom prst="rect">
            <a:avLst/>
          </a:prstGeom>
        </p:spPr>
        <p:txBody>
          <a:bodyPr spcFirstLastPara="1" vert="horz" lIns="91440" tIns="45720" rIns="91440" bIns="45720" rtlCol="0" anchor="ctr" anchorCtr="0">
            <a:normAutofit/>
          </a:bodyPr>
          <a:lstStyle/>
          <a:p>
            <a:pPr defTabSz="914400">
              <a:lnSpc>
                <a:spcPct val="90000"/>
              </a:lnSpc>
              <a:spcBef>
                <a:spcPct val="0"/>
              </a:spcBef>
              <a:spcAft>
                <a:spcPts val="600"/>
              </a:spcAft>
            </a:pPr>
            <a:endParaRPr lang="en-US" sz="1000" b="1" kern="1200" dirty="0">
              <a:solidFill>
                <a:schemeClr val="tx1"/>
              </a:solidFill>
              <a:latin typeface="+mj-lt"/>
              <a:ea typeface="+mj-ea"/>
              <a:cs typeface="+mj-cs"/>
            </a:endParaRPr>
          </a:p>
          <a:p>
            <a:pPr defTabSz="914400">
              <a:lnSpc>
                <a:spcPct val="90000"/>
              </a:lnSpc>
              <a:spcBef>
                <a:spcPct val="0"/>
              </a:spcBef>
              <a:spcAft>
                <a:spcPts val="600"/>
              </a:spcAft>
            </a:pPr>
            <a:r>
              <a:rPr lang="en-US" b="1" kern="1200" dirty="0">
                <a:solidFill>
                  <a:schemeClr val="tx1"/>
                </a:solidFill>
                <a:latin typeface="+mj-lt"/>
                <a:ea typeface="+mj-ea"/>
                <a:cs typeface="+mj-cs"/>
              </a:rPr>
              <a:t>Please Join us for our special Women’s August Month 2023 </a:t>
            </a:r>
          </a:p>
          <a:p>
            <a:pPr defTabSz="914400">
              <a:lnSpc>
                <a:spcPct val="90000"/>
              </a:lnSpc>
              <a:spcBef>
                <a:spcPct val="0"/>
              </a:spcBef>
              <a:spcAft>
                <a:spcPts val="600"/>
              </a:spcAft>
            </a:pPr>
            <a:r>
              <a:rPr lang="en-US" b="1" kern="1200" dirty="0">
                <a:solidFill>
                  <a:schemeClr val="tx1"/>
                </a:solidFill>
                <a:latin typeface="+mj-lt"/>
                <a:ea typeface="+mj-ea"/>
                <a:cs typeface="+mj-cs"/>
              </a:rPr>
              <a:t>SOCA Community Dialogue on Maintenance </a:t>
            </a:r>
            <a:endParaRPr lang="en-US" kern="1200" dirty="0">
              <a:solidFill>
                <a:schemeClr val="tx1"/>
              </a:solidFill>
              <a:latin typeface="+mj-lt"/>
              <a:ea typeface="+mj-ea"/>
              <a:cs typeface="+mj-cs"/>
            </a:endParaRPr>
          </a:p>
        </p:txBody>
      </p:sp>
      <p:pic>
        <p:nvPicPr>
          <p:cNvPr id="13" name="Picture 12" descr="A person wearing a blue head wrap">
            <a:extLst>
              <a:ext uri="{FF2B5EF4-FFF2-40B4-BE49-F238E27FC236}">
                <a16:creationId xmlns:a16="http://schemas.microsoft.com/office/drawing/2014/main" id="{ED7B463E-D9E1-B695-282B-8C728901EF80}"/>
              </a:ext>
            </a:extLst>
          </p:cNvPr>
          <p:cNvPicPr>
            <a:picLocks noChangeAspect="1"/>
          </p:cNvPicPr>
          <p:nvPr/>
        </p:nvPicPr>
        <p:blipFill rotWithShape="1">
          <a:blip r:embed="rId3">
            <a:extLst>
              <a:ext uri="{28A0092B-C50C-407E-A947-70E740481C1C}">
                <a14:useLocalDpi xmlns:a14="http://schemas.microsoft.com/office/drawing/2010/main" val="0"/>
              </a:ext>
            </a:extLst>
          </a:blip>
          <a:srcRect l="24988" r="18984" b="-4"/>
          <a:stretch/>
        </p:blipFill>
        <p:spPr>
          <a:xfrm>
            <a:off x="-6" y="457200"/>
            <a:ext cx="1598364" cy="2852928"/>
          </a:xfrm>
          <a:custGeom>
            <a:avLst/>
            <a:gdLst/>
            <a:ahLst/>
            <a:cxnLst/>
            <a:rect l="l" t="t" r="r" b="b"/>
            <a:pathLst>
              <a:path w="1598364" h="2852928">
                <a:moveTo>
                  <a:pt x="171900" y="0"/>
                </a:moveTo>
                <a:cubicBezTo>
                  <a:pt x="959714" y="0"/>
                  <a:pt x="1598364" y="638650"/>
                  <a:pt x="1598364" y="1426464"/>
                </a:cubicBezTo>
                <a:cubicBezTo>
                  <a:pt x="1598364" y="2214278"/>
                  <a:pt x="959714" y="2852928"/>
                  <a:pt x="171900" y="2852928"/>
                </a:cubicBezTo>
                <a:cubicBezTo>
                  <a:pt x="122662" y="2852928"/>
                  <a:pt x="74006" y="2850433"/>
                  <a:pt x="26052" y="2845563"/>
                </a:cubicBezTo>
                <a:lnTo>
                  <a:pt x="0" y="2841587"/>
                </a:lnTo>
                <a:lnTo>
                  <a:pt x="0" y="11341"/>
                </a:lnTo>
                <a:lnTo>
                  <a:pt x="26052" y="7365"/>
                </a:lnTo>
                <a:cubicBezTo>
                  <a:pt x="74006" y="2495"/>
                  <a:pt x="122662" y="0"/>
                  <a:pt x="171900" y="0"/>
                </a:cubicBezTo>
                <a:close/>
              </a:path>
            </a:pathLst>
          </a:custGeom>
        </p:spPr>
      </p:pic>
      <p:pic>
        <p:nvPicPr>
          <p:cNvPr id="7" name="Picture 6" descr="A person smiling for a selfie&#10;&#10;Description automatically generated with low confidence">
            <a:extLst>
              <a:ext uri="{FF2B5EF4-FFF2-40B4-BE49-F238E27FC236}">
                <a16:creationId xmlns:a16="http://schemas.microsoft.com/office/drawing/2014/main" id="{E30BD6DC-AE4B-5012-1509-4FC164EF7F3B}"/>
              </a:ext>
            </a:extLst>
          </p:cNvPr>
          <p:cNvPicPr>
            <a:picLocks noChangeAspect="1"/>
          </p:cNvPicPr>
          <p:nvPr/>
        </p:nvPicPr>
        <p:blipFill rotWithShape="1">
          <a:blip r:embed="rId4">
            <a:extLst>
              <a:ext uri="{28A0092B-C50C-407E-A947-70E740481C1C}">
                <a14:useLocalDpi xmlns:a14="http://schemas.microsoft.com/office/drawing/2010/main" val="0"/>
              </a:ext>
            </a:extLst>
          </a:blip>
          <a:srcRect b="22000"/>
          <a:stretch/>
        </p:blipFill>
        <p:spPr>
          <a:xfrm>
            <a:off x="2142899" y="457200"/>
            <a:ext cx="2852928" cy="2852928"/>
          </a:xfrm>
          <a:custGeom>
            <a:avLst/>
            <a:gdLst/>
            <a:ahLst/>
            <a:cxnLst/>
            <a:rect l="l" t="t" r="r" b="b"/>
            <a:pathLst>
              <a:path w="2852928" h="2852928">
                <a:moveTo>
                  <a:pt x="1426464" y="0"/>
                </a:moveTo>
                <a:cubicBezTo>
                  <a:pt x="2214278" y="0"/>
                  <a:pt x="2852928" y="638650"/>
                  <a:pt x="2852928" y="1426464"/>
                </a:cubicBezTo>
                <a:cubicBezTo>
                  <a:pt x="2852928" y="2214278"/>
                  <a:pt x="2214278" y="2852928"/>
                  <a:pt x="1426464" y="2852928"/>
                </a:cubicBezTo>
                <a:cubicBezTo>
                  <a:pt x="638650" y="2852928"/>
                  <a:pt x="0" y="2214278"/>
                  <a:pt x="0" y="1426464"/>
                </a:cubicBezTo>
                <a:cubicBezTo>
                  <a:pt x="0" y="638650"/>
                  <a:pt x="638650" y="0"/>
                  <a:pt x="1426464" y="0"/>
                </a:cubicBezTo>
                <a:close/>
              </a:path>
            </a:pathLst>
          </a:custGeom>
        </p:spPr>
      </p:pic>
      <p:pic>
        <p:nvPicPr>
          <p:cNvPr id="11" name="Picture 10" descr="A person in a pink dress&#10;&#10;Description automatically generated">
            <a:extLst>
              <a:ext uri="{FF2B5EF4-FFF2-40B4-BE49-F238E27FC236}">
                <a16:creationId xmlns:a16="http://schemas.microsoft.com/office/drawing/2014/main" id="{C68DAC98-4E29-4F3A-D950-4B6A472A4904}"/>
              </a:ext>
            </a:extLst>
          </p:cNvPr>
          <p:cNvPicPr>
            <a:picLocks noChangeAspect="1"/>
          </p:cNvPicPr>
          <p:nvPr/>
        </p:nvPicPr>
        <p:blipFill rotWithShape="1">
          <a:blip r:embed="rId5">
            <a:extLst>
              <a:ext uri="{28A0092B-C50C-407E-A947-70E740481C1C}">
                <a14:useLocalDpi xmlns:a14="http://schemas.microsoft.com/office/drawing/2010/main" val="0"/>
              </a:ext>
            </a:extLst>
          </a:blip>
          <a:srcRect t="7689" r="-3" b="34560"/>
          <a:stretch/>
        </p:blipFill>
        <p:spPr>
          <a:xfrm>
            <a:off x="5540368" y="457200"/>
            <a:ext cx="2852928" cy="2852928"/>
          </a:xfrm>
          <a:custGeom>
            <a:avLst/>
            <a:gdLst/>
            <a:ahLst/>
            <a:cxnLst/>
            <a:rect l="l" t="t" r="r" b="b"/>
            <a:pathLst>
              <a:path w="2852928" h="2852928">
                <a:moveTo>
                  <a:pt x="1426464" y="0"/>
                </a:moveTo>
                <a:cubicBezTo>
                  <a:pt x="2214278" y="0"/>
                  <a:pt x="2852928" y="638650"/>
                  <a:pt x="2852928" y="1426464"/>
                </a:cubicBezTo>
                <a:cubicBezTo>
                  <a:pt x="2852928" y="2214278"/>
                  <a:pt x="2214278" y="2852928"/>
                  <a:pt x="1426464" y="2852928"/>
                </a:cubicBezTo>
                <a:cubicBezTo>
                  <a:pt x="638650" y="2852928"/>
                  <a:pt x="0" y="2214278"/>
                  <a:pt x="0" y="1426464"/>
                </a:cubicBezTo>
                <a:cubicBezTo>
                  <a:pt x="0" y="638650"/>
                  <a:pt x="638650" y="0"/>
                  <a:pt x="1426464" y="0"/>
                </a:cubicBezTo>
                <a:close/>
              </a:path>
            </a:pathLst>
          </a:custGeom>
        </p:spPr>
      </p:pic>
      <p:pic>
        <p:nvPicPr>
          <p:cNvPr id="9" name="Picture 8" descr="A person wearing a headscarf&#10;&#10;Description automatically generated with medium confidence">
            <a:extLst>
              <a:ext uri="{FF2B5EF4-FFF2-40B4-BE49-F238E27FC236}">
                <a16:creationId xmlns:a16="http://schemas.microsoft.com/office/drawing/2014/main" id="{36A34452-14C4-842E-6D5C-A45F7E49E22F}"/>
              </a:ext>
            </a:extLst>
          </p:cNvPr>
          <p:cNvPicPr>
            <a:picLocks noChangeAspect="1"/>
          </p:cNvPicPr>
          <p:nvPr/>
        </p:nvPicPr>
        <p:blipFill rotWithShape="1">
          <a:blip r:embed="rId6">
            <a:extLst>
              <a:ext uri="{28A0092B-C50C-407E-A947-70E740481C1C}">
                <a14:useLocalDpi xmlns:a14="http://schemas.microsoft.com/office/drawing/2010/main" val="0"/>
              </a:ext>
            </a:extLst>
          </a:blip>
          <a:srcRect t="313" r="-4" b="38934"/>
          <a:stretch/>
        </p:blipFill>
        <p:spPr>
          <a:xfrm>
            <a:off x="8937837" y="466762"/>
            <a:ext cx="2852928" cy="2852928"/>
          </a:xfrm>
          <a:custGeom>
            <a:avLst/>
            <a:gdLst/>
            <a:ahLst/>
            <a:cxnLst/>
            <a:rect l="l" t="t" r="r" b="b"/>
            <a:pathLst>
              <a:path w="2852928" h="2852928">
                <a:moveTo>
                  <a:pt x="1426464" y="0"/>
                </a:moveTo>
                <a:cubicBezTo>
                  <a:pt x="2214278" y="0"/>
                  <a:pt x="2852928" y="638650"/>
                  <a:pt x="2852928" y="1426464"/>
                </a:cubicBezTo>
                <a:cubicBezTo>
                  <a:pt x="2852928" y="2214278"/>
                  <a:pt x="2214278" y="2852928"/>
                  <a:pt x="1426464" y="2852928"/>
                </a:cubicBezTo>
                <a:cubicBezTo>
                  <a:pt x="638650" y="2852928"/>
                  <a:pt x="0" y="2214278"/>
                  <a:pt x="0" y="1426464"/>
                </a:cubicBezTo>
                <a:cubicBezTo>
                  <a:pt x="0" y="638650"/>
                  <a:pt x="638650" y="0"/>
                  <a:pt x="1426464" y="0"/>
                </a:cubicBezTo>
                <a:close/>
              </a:path>
            </a:pathLst>
          </a:custGeom>
        </p:spPr>
      </p:pic>
      <p:sp>
        <p:nvSpPr>
          <p:cNvPr id="2" name="TextBox 1">
            <a:extLst>
              <a:ext uri="{FF2B5EF4-FFF2-40B4-BE49-F238E27FC236}">
                <a16:creationId xmlns:a16="http://schemas.microsoft.com/office/drawing/2014/main" id="{F25724E6-2C09-AC9B-1F5E-6A095308FBE3}"/>
              </a:ext>
            </a:extLst>
          </p:cNvPr>
          <p:cNvSpPr txBox="1"/>
          <p:nvPr/>
        </p:nvSpPr>
        <p:spPr>
          <a:xfrm>
            <a:off x="48739" y="4368800"/>
            <a:ext cx="6866787" cy="2489200"/>
          </a:xfrm>
          <a:prstGeom prst="rect">
            <a:avLst/>
          </a:prstGeom>
        </p:spPr>
        <p:txBody>
          <a:bodyPr vert="horz" lIns="91440" tIns="45720" rIns="91440" bIns="45720" rtlCol="0" anchor="t">
            <a:normAutofit fontScale="70000" lnSpcReduction="20000"/>
          </a:bodyPr>
          <a:lstStyle/>
          <a:p>
            <a:pPr marL="380990" indent="-228600" defTabSz="914400">
              <a:lnSpc>
                <a:spcPct val="90000"/>
              </a:lnSpc>
              <a:spcAft>
                <a:spcPts val="600"/>
              </a:spcAft>
              <a:buFont typeface="Arial" panose="020B0604020202020204" pitchFamily="34" charset="0"/>
              <a:buChar char="•"/>
            </a:pPr>
            <a:r>
              <a:rPr lang="en-US" sz="1500" b="1" dirty="0"/>
              <a:t>Our Community Dialogue for August 2023 is on </a:t>
            </a:r>
          </a:p>
          <a:p>
            <a:pPr marL="380990" indent="-228600" defTabSz="914400">
              <a:lnSpc>
                <a:spcPct val="90000"/>
              </a:lnSpc>
              <a:spcAft>
                <a:spcPts val="600"/>
              </a:spcAft>
              <a:buFont typeface="Arial" panose="020B0604020202020204" pitchFamily="34" charset="0"/>
              <a:buChar char="•"/>
            </a:pPr>
            <a:r>
              <a:rPr lang="en-US" sz="1500" b="1" dirty="0"/>
              <a:t>Saturday 26 August 2023. </a:t>
            </a:r>
          </a:p>
          <a:p>
            <a:pPr marL="380990" indent="-228600" defTabSz="914400">
              <a:lnSpc>
                <a:spcPct val="90000"/>
              </a:lnSpc>
              <a:spcAft>
                <a:spcPts val="600"/>
              </a:spcAft>
              <a:buFont typeface="Arial" panose="020B0604020202020204" pitchFamily="34" charset="0"/>
              <a:buChar char="•"/>
            </a:pPr>
            <a:r>
              <a:rPr lang="en-US" sz="1500" b="1" dirty="0"/>
              <a:t>Please register on </a:t>
            </a:r>
            <a:r>
              <a:rPr lang="en-US" sz="1500" b="1" dirty="0" err="1"/>
              <a:t>Quicket</a:t>
            </a:r>
            <a:r>
              <a:rPr lang="en-US" sz="1500" b="1" dirty="0"/>
              <a:t>  to attend either in person at 115 </a:t>
            </a:r>
            <a:r>
              <a:rPr lang="en-US" sz="1500" b="1" dirty="0" err="1"/>
              <a:t>Buitengracht</a:t>
            </a:r>
            <a:r>
              <a:rPr lang="en-US" sz="1500" b="1" dirty="0"/>
              <a:t> Street, Cape Town or online. Follow link to reserve your seat:  </a:t>
            </a:r>
            <a:r>
              <a:rPr lang="en-US" sz="1500" b="1" dirty="0">
                <a:hlinkClick r:id="rId7"/>
              </a:rPr>
              <a:t>https://qkt.io/6y9VXB</a:t>
            </a:r>
            <a:r>
              <a:rPr lang="en-US" sz="1500" b="1" dirty="0"/>
              <a:t> . </a:t>
            </a:r>
          </a:p>
          <a:p>
            <a:pPr marL="380990" indent="-228600" defTabSz="914400">
              <a:lnSpc>
                <a:spcPct val="90000"/>
              </a:lnSpc>
              <a:spcAft>
                <a:spcPts val="600"/>
              </a:spcAft>
              <a:buFont typeface="Arial" panose="020B0604020202020204" pitchFamily="34" charset="0"/>
              <a:buChar char="•"/>
            </a:pPr>
            <a:r>
              <a:rPr lang="en-US" sz="1500" b="1" dirty="0"/>
              <a:t>Speakers include </a:t>
            </a:r>
          </a:p>
          <a:p>
            <a:pPr marL="380990" indent="-228600" defTabSz="914400">
              <a:lnSpc>
                <a:spcPct val="90000"/>
              </a:lnSpc>
              <a:spcAft>
                <a:spcPts val="600"/>
              </a:spcAft>
              <a:buFont typeface="Arial" panose="020B0604020202020204" pitchFamily="34" charset="0"/>
              <a:buChar char="•"/>
            </a:pPr>
            <a:r>
              <a:rPr lang="en-US" sz="1500" b="1" dirty="0"/>
              <a:t>The NPA Special Director of Sexual Offences and Community Affairs –Advocate Bonnie Currie-Gamwo</a:t>
            </a:r>
          </a:p>
          <a:p>
            <a:pPr marL="380990" indent="-228600" defTabSz="914400">
              <a:lnSpc>
                <a:spcPct val="90000"/>
              </a:lnSpc>
              <a:spcAft>
                <a:spcPts val="600"/>
              </a:spcAft>
              <a:buFont typeface="Arial" panose="020B0604020202020204" pitchFamily="34" charset="0"/>
              <a:buChar char="•"/>
            </a:pPr>
            <a:r>
              <a:rPr lang="en-US" sz="1500" b="1" dirty="0"/>
              <a:t>Advocate Shirin Ebrahim –Principal Family Advocate Western Cape </a:t>
            </a:r>
          </a:p>
          <a:p>
            <a:pPr marL="380990" indent="-228600" defTabSz="914400">
              <a:lnSpc>
                <a:spcPct val="90000"/>
              </a:lnSpc>
              <a:spcAft>
                <a:spcPts val="600"/>
              </a:spcAft>
              <a:buFont typeface="Arial" panose="020B0604020202020204" pitchFamily="34" charset="0"/>
              <a:buChar char="•"/>
            </a:pPr>
            <a:r>
              <a:rPr lang="en-US" sz="1500" b="1" dirty="0"/>
              <a:t>Advocate Zureena Agulhas –Master of the High Court Western Cape </a:t>
            </a:r>
          </a:p>
          <a:p>
            <a:pPr marL="1752590" lvl="3" indent="-228600" defTabSz="914400">
              <a:lnSpc>
                <a:spcPct val="90000"/>
              </a:lnSpc>
              <a:spcAft>
                <a:spcPts val="600"/>
              </a:spcAft>
              <a:buFont typeface="Arial" panose="020B0604020202020204" pitchFamily="34" charset="0"/>
              <a:buChar char="•"/>
            </a:pPr>
            <a:r>
              <a:rPr lang="en-US" sz="1500" b="1" dirty="0"/>
              <a:t>Dr </a:t>
            </a:r>
            <a:r>
              <a:rPr lang="en-US" sz="1500" b="1" dirty="0" err="1"/>
              <a:t>Rushana</a:t>
            </a:r>
            <a:r>
              <a:rPr lang="en-US" sz="1500" b="1" dirty="0"/>
              <a:t> Kemp –Department of Education </a:t>
            </a:r>
          </a:p>
          <a:p>
            <a:pPr marL="1752590" lvl="3" indent="-228600">
              <a:lnSpc>
                <a:spcPct val="90000"/>
              </a:lnSpc>
              <a:spcAft>
                <a:spcPts val="600"/>
              </a:spcAft>
              <a:buFont typeface="Arial" panose="020B0604020202020204" pitchFamily="34" charset="0"/>
              <a:buChar char="•"/>
            </a:pPr>
            <a:r>
              <a:rPr lang="en-US" sz="1500" b="1" dirty="0"/>
              <a:t>Dr Ray Mohamed –medical doctor Hermanus </a:t>
            </a:r>
          </a:p>
          <a:p>
            <a:pPr marL="1752590" lvl="3" indent="-228600" defTabSz="914400">
              <a:lnSpc>
                <a:spcPct val="90000"/>
              </a:lnSpc>
              <a:spcAft>
                <a:spcPts val="600"/>
              </a:spcAft>
              <a:buFont typeface="Arial" panose="020B0604020202020204" pitchFamily="34" charset="0"/>
              <a:buChar char="•"/>
            </a:pPr>
            <a:r>
              <a:rPr lang="en-US" sz="1500" b="1" dirty="0"/>
              <a:t>Natalie Ruiters –</a:t>
            </a:r>
            <a:r>
              <a:rPr lang="en-US" sz="1500" b="1" dirty="0" err="1"/>
              <a:t>Lapoppie</a:t>
            </a:r>
            <a:r>
              <a:rPr lang="en-US" sz="1500" b="1" dirty="0"/>
              <a:t> Mediations </a:t>
            </a:r>
          </a:p>
          <a:p>
            <a:pPr marL="380990" indent="-228600" defTabSz="914400">
              <a:lnSpc>
                <a:spcPct val="90000"/>
              </a:lnSpc>
              <a:spcAft>
                <a:spcPts val="600"/>
              </a:spcAft>
              <a:buFont typeface="Arial" panose="020B0604020202020204" pitchFamily="34" charset="0"/>
              <a:buChar char="•"/>
            </a:pPr>
            <a:r>
              <a:rPr lang="en-US" sz="1500" b="1" dirty="0"/>
              <a:t>                                   The Focus will be the Rights of Women and Mothers in the Justice system</a:t>
            </a:r>
            <a:r>
              <a:rPr lang="en-US" sz="500" b="1" dirty="0"/>
              <a:t>			 </a:t>
            </a:r>
          </a:p>
        </p:txBody>
      </p:sp>
      <p:pic>
        <p:nvPicPr>
          <p:cNvPr id="8" name="Picture 7" descr="A person wearing a stethoscope around her neck&#10;&#10;Description automatically generated with medium confidence">
            <a:extLst>
              <a:ext uri="{FF2B5EF4-FFF2-40B4-BE49-F238E27FC236}">
                <a16:creationId xmlns:a16="http://schemas.microsoft.com/office/drawing/2014/main" id="{AE6A47B3-B0BE-75FC-AA67-0CF9D2A56685}"/>
              </a:ext>
            </a:extLst>
          </p:cNvPr>
          <p:cNvPicPr>
            <a:picLocks noChangeAspect="1"/>
          </p:cNvPicPr>
          <p:nvPr/>
        </p:nvPicPr>
        <p:blipFill rotWithShape="1">
          <a:blip r:embed="rId8">
            <a:extLst>
              <a:ext uri="{28A0092B-C50C-407E-A947-70E740481C1C}">
                <a14:useLocalDpi xmlns:a14="http://schemas.microsoft.com/office/drawing/2010/main" val="0"/>
              </a:ext>
            </a:extLst>
          </a:blip>
          <a:srcRect r="5" b="14254"/>
          <a:stretch/>
        </p:blipFill>
        <p:spPr>
          <a:xfrm>
            <a:off x="10011681" y="3310128"/>
            <a:ext cx="3257042" cy="3257042"/>
          </a:xfrm>
          <a:custGeom>
            <a:avLst/>
            <a:gdLst/>
            <a:ahLst/>
            <a:cxnLst/>
            <a:rect l="l" t="t" r="r" b="b"/>
            <a:pathLst>
              <a:path w="2852928" h="2852928">
                <a:moveTo>
                  <a:pt x="1426464" y="0"/>
                </a:moveTo>
                <a:cubicBezTo>
                  <a:pt x="2214278" y="0"/>
                  <a:pt x="2852928" y="638650"/>
                  <a:pt x="2852928" y="1426464"/>
                </a:cubicBezTo>
                <a:cubicBezTo>
                  <a:pt x="2852928" y="2214278"/>
                  <a:pt x="2214278" y="2852928"/>
                  <a:pt x="1426464" y="2852928"/>
                </a:cubicBezTo>
                <a:cubicBezTo>
                  <a:pt x="638650" y="2852928"/>
                  <a:pt x="0" y="2214278"/>
                  <a:pt x="0" y="1426464"/>
                </a:cubicBezTo>
                <a:cubicBezTo>
                  <a:pt x="0" y="638650"/>
                  <a:pt x="638650" y="0"/>
                  <a:pt x="1426464" y="0"/>
                </a:cubicBezTo>
                <a:close/>
              </a:path>
            </a:pathLst>
          </a:custGeom>
        </p:spPr>
      </p:pic>
      <p:pic>
        <p:nvPicPr>
          <p:cNvPr id="4" name="Picture 3" descr="A person taking a selfie&#10;&#10;Description automatically generated">
            <a:extLst>
              <a:ext uri="{FF2B5EF4-FFF2-40B4-BE49-F238E27FC236}">
                <a16:creationId xmlns:a16="http://schemas.microsoft.com/office/drawing/2014/main" id="{54405E32-500A-9D1D-62FF-AE72D5205A9D}"/>
              </a:ext>
            </a:extLst>
          </p:cNvPr>
          <p:cNvPicPr>
            <a:picLocks noChangeAspect="1"/>
          </p:cNvPicPr>
          <p:nvPr/>
        </p:nvPicPr>
        <p:blipFill rotWithShape="1">
          <a:blip r:embed="rId9">
            <a:extLst>
              <a:ext uri="{28A0092B-C50C-407E-A947-70E740481C1C}">
                <a14:useLocalDpi xmlns:a14="http://schemas.microsoft.com/office/drawing/2010/main" val="0"/>
              </a:ext>
            </a:extLst>
          </a:blip>
          <a:srcRect l="29098" r="14878" b="3"/>
          <a:stretch/>
        </p:blipFill>
        <p:spPr>
          <a:xfrm>
            <a:off x="6771585" y="3145536"/>
            <a:ext cx="3400984" cy="3712464"/>
          </a:xfrm>
          <a:custGeom>
            <a:avLst/>
            <a:gdLst/>
            <a:ahLst/>
            <a:cxnLst/>
            <a:rect l="l" t="t" r="r" b="b"/>
            <a:pathLst>
              <a:path w="1598364" h="2852928">
                <a:moveTo>
                  <a:pt x="1426464" y="0"/>
                </a:moveTo>
                <a:cubicBezTo>
                  <a:pt x="1475702" y="0"/>
                  <a:pt x="1524358" y="2495"/>
                  <a:pt x="1572312" y="7365"/>
                </a:cubicBezTo>
                <a:lnTo>
                  <a:pt x="1598364" y="11341"/>
                </a:lnTo>
                <a:lnTo>
                  <a:pt x="1598364" y="2841587"/>
                </a:lnTo>
                <a:lnTo>
                  <a:pt x="1572312" y="2845563"/>
                </a:lnTo>
                <a:cubicBezTo>
                  <a:pt x="1524358" y="2850433"/>
                  <a:pt x="1475702" y="2852928"/>
                  <a:pt x="1426464" y="2852928"/>
                </a:cubicBezTo>
                <a:cubicBezTo>
                  <a:pt x="638650" y="2852928"/>
                  <a:pt x="0" y="2214278"/>
                  <a:pt x="0" y="1426464"/>
                </a:cubicBezTo>
                <a:cubicBezTo>
                  <a:pt x="0" y="638650"/>
                  <a:pt x="638650" y="0"/>
                  <a:pt x="1426464" y="0"/>
                </a:cubicBezTo>
                <a:close/>
              </a:path>
            </a:pathLst>
          </a:custGeom>
        </p:spPr>
      </p:pic>
    </p:spTree>
    <p:extLst>
      <p:ext uri="{BB962C8B-B14F-4D97-AF65-F5344CB8AC3E}">
        <p14:creationId xmlns:p14="http://schemas.microsoft.com/office/powerpoint/2010/main" val="23290625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97BE78B-BE77-EA42-BAB3-9DD304AAED28}"/>
              </a:ext>
            </a:extLst>
          </p:cNvPr>
          <p:cNvSpPr>
            <a:spLocks noGrp="1"/>
          </p:cNvSpPr>
          <p:nvPr>
            <p:ph type="sldNum" sz="quarter" idx="12"/>
          </p:nvPr>
        </p:nvSpPr>
        <p:spPr/>
        <p:txBody>
          <a:bodyPr/>
          <a:lstStyle/>
          <a:p>
            <a:fld id="{A1B50974-9F8A-194B-9AEF-B01B1A40E9B7}" type="slidenum">
              <a:rPr lang="en-US" smtClean="0"/>
              <a:t>15</a:t>
            </a:fld>
            <a:endParaRPr lang="en-US"/>
          </a:p>
        </p:txBody>
      </p:sp>
      <p:pic>
        <p:nvPicPr>
          <p:cNvPr id="2" name="Picture 1">
            <a:extLst>
              <a:ext uri="{FF2B5EF4-FFF2-40B4-BE49-F238E27FC236}">
                <a16:creationId xmlns:a16="http://schemas.microsoft.com/office/drawing/2014/main" id="{FCE361E9-2F41-5513-4E55-8A828EC4326D}"/>
              </a:ext>
            </a:extLst>
          </p:cNvPr>
          <p:cNvPicPr>
            <a:picLocks noChangeAspect="1"/>
          </p:cNvPicPr>
          <p:nvPr/>
        </p:nvPicPr>
        <p:blipFill>
          <a:blip r:embed="rId2"/>
          <a:stretch>
            <a:fillRect/>
          </a:stretch>
        </p:blipFill>
        <p:spPr>
          <a:xfrm>
            <a:off x="9581661" y="3627120"/>
            <a:ext cx="2483602" cy="3230880"/>
          </a:xfrm>
          <a:prstGeom prst="rect">
            <a:avLst/>
          </a:prstGeom>
        </p:spPr>
      </p:pic>
      <p:pic>
        <p:nvPicPr>
          <p:cNvPr id="6" name="Picture 5">
            <a:extLst>
              <a:ext uri="{FF2B5EF4-FFF2-40B4-BE49-F238E27FC236}">
                <a16:creationId xmlns:a16="http://schemas.microsoft.com/office/drawing/2014/main" id="{3D32B8CD-2F1B-80F3-FA73-FD3F32142A12}"/>
              </a:ext>
            </a:extLst>
          </p:cNvPr>
          <p:cNvPicPr>
            <a:picLocks noChangeAspect="1"/>
          </p:cNvPicPr>
          <p:nvPr/>
        </p:nvPicPr>
        <p:blipFill>
          <a:blip r:embed="rId3"/>
          <a:stretch>
            <a:fillRect/>
          </a:stretch>
        </p:blipFill>
        <p:spPr>
          <a:xfrm>
            <a:off x="8610600" y="3593"/>
            <a:ext cx="3454663" cy="3443148"/>
          </a:xfrm>
          <a:prstGeom prst="rect">
            <a:avLst/>
          </a:prstGeom>
        </p:spPr>
      </p:pic>
      <p:graphicFrame>
        <p:nvGraphicFramePr>
          <p:cNvPr id="8" name="TextBox 2">
            <a:extLst>
              <a:ext uri="{FF2B5EF4-FFF2-40B4-BE49-F238E27FC236}">
                <a16:creationId xmlns:a16="http://schemas.microsoft.com/office/drawing/2014/main" id="{739F18B4-F8FD-6D3A-2745-F81A1235141F}"/>
              </a:ext>
            </a:extLst>
          </p:cNvPr>
          <p:cNvGraphicFramePr/>
          <p:nvPr/>
        </p:nvGraphicFramePr>
        <p:xfrm>
          <a:off x="126737" y="216953"/>
          <a:ext cx="4750063" cy="387798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5352045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F212695E-421B-4FF6-A91B-BB6244A18DD8}" type="slidenum">
              <a:rPr lang="en-US" altLang="en-US" sz="1000" b="1">
                <a:solidFill>
                  <a:srgbClr val="A7A399"/>
                </a:solidFill>
              </a:rPr>
              <a:pPr/>
              <a:t>2</a:t>
            </a:fld>
            <a:endParaRPr lang="en-US" altLang="en-US" sz="1000" b="1" dirty="0">
              <a:solidFill>
                <a:srgbClr val="A7A399"/>
              </a:solidFill>
            </a:endParaRPr>
          </a:p>
        </p:txBody>
      </p:sp>
      <p:sp>
        <p:nvSpPr>
          <p:cNvPr id="5122" name="Title 3"/>
          <p:cNvSpPr>
            <a:spLocks noGrp="1"/>
          </p:cNvSpPr>
          <p:nvPr>
            <p:ph type="title" idx="4294967295"/>
          </p:nvPr>
        </p:nvSpPr>
        <p:spPr>
          <a:xfrm>
            <a:off x="1640523" y="254001"/>
            <a:ext cx="6524909" cy="365125"/>
          </a:xfrm>
          <a:prstGeom prst="rect">
            <a:avLst/>
          </a:prstGeom>
          <a:ln>
            <a:noFill/>
          </a:ln>
          <a:effectLst/>
          <a:scene3d>
            <a:camera prst="orthographicFront">
              <a:rot lat="0" lon="0" rev="0"/>
            </a:camera>
            <a:lightRig rig="contrasting" dir="t">
              <a:rot lat="0" lon="0" rev="1500000"/>
            </a:lightRig>
          </a:scene3d>
          <a:sp3d prstMaterial="metal">
            <a:bevelT w="88900" h="88900"/>
          </a:sp3d>
        </p:spPr>
        <p:txBody>
          <a:bodyPr anchor="t" anchorCtr="0">
            <a:noAutofit/>
          </a:bodyPr>
          <a:lstStyle/>
          <a:p>
            <a:r>
              <a:rPr lang="en-ZA" sz="2400" b="1" u="sng" dirty="0"/>
              <a:t> </a:t>
            </a:r>
            <a:endParaRPr lang="en-ZA" sz="2400" dirty="0"/>
          </a:p>
        </p:txBody>
      </p:sp>
      <p:sp>
        <p:nvSpPr>
          <p:cNvPr id="8" name="TextBox 7"/>
          <p:cNvSpPr txBox="1"/>
          <p:nvPr/>
        </p:nvSpPr>
        <p:spPr>
          <a:xfrm>
            <a:off x="-373761" y="418598"/>
            <a:ext cx="10780954" cy="830997"/>
          </a:xfrm>
          <a:prstGeom prst="rect">
            <a:avLst/>
          </a:prstGeom>
          <a:noFill/>
        </p:spPr>
        <p:txBody>
          <a:bodyPr wrap="square" rtlCol="0">
            <a:spAutoFit/>
          </a:bodyPr>
          <a:lstStyle/>
          <a:p>
            <a:pPr algn="ctr"/>
            <a:r>
              <a:rPr lang="en-US" altLang="en-US" sz="2400" b="1" dirty="0">
                <a:solidFill>
                  <a:prstClr val="black"/>
                </a:solidFill>
                <a:ea typeface="+mj-ea"/>
                <a:cs typeface="+mj-cs"/>
              </a:rPr>
              <a:t>International Maintenance </a:t>
            </a:r>
          </a:p>
          <a:p>
            <a:pPr algn="ctr"/>
            <a:r>
              <a:rPr lang="en-US" sz="2400" b="1" dirty="0">
                <a:solidFill>
                  <a:prstClr val="black"/>
                </a:solidFill>
                <a:ea typeface="+mj-ea"/>
                <a:cs typeface="+mj-cs"/>
              </a:rPr>
              <a:t>Reciprocal Enforcement of Maintenance Orders (REMO)</a:t>
            </a:r>
            <a:endParaRPr lang="en-ZA" dirty="0"/>
          </a:p>
        </p:txBody>
      </p:sp>
      <p:sp>
        <p:nvSpPr>
          <p:cNvPr id="3" name="Rectangle 2"/>
          <p:cNvSpPr/>
          <p:nvPr/>
        </p:nvSpPr>
        <p:spPr>
          <a:xfrm>
            <a:off x="0" y="1362686"/>
            <a:ext cx="12192000" cy="301621"/>
          </a:xfrm>
          <a:prstGeom prst="rect">
            <a:avLst/>
          </a:prstGeom>
        </p:spPr>
        <p:txBody>
          <a:bodyPr wrap="square">
            <a:spAutoFit/>
          </a:bodyPr>
          <a:lstStyle/>
          <a:p>
            <a:pPr marL="342900" indent="-342900">
              <a:lnSpc>
                <a:spcPct val="80000"/>
              </a:lnSpc>
              <a:spcBef>
                <a:spcPct val="20000"/>
              </a:spcBef>
              <a:buFont typeface="Arial"/>
              <a:buChar char="•"/>
            </a:pPr>
            <a:endParaRPr lang="en-ZA" altLang="en-US" sz="1700" dirty="0">
              <a:solidFill>
                <a:prstClr val="black"/>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19E36962-F479-4097-B78D-28651282867E}"/>
              </a:ext>
            </a:extLst>
          </p:cNvPr>
          <p:cNvSpPr txBox="1"/>
          <p:nvPr/>
        </p:nvSpPr>
        <p:spPr>
          <a:xfrm>
            <a:off x="0" y="1303661"/>
            <a:ext cx="12192000" cy="5909310"/>
          </a:xfrm>
          <a:prstGeom prst="rect">
            <a:avLst/>
          </a:prstGeom>
          <a:noFill/>
        </p:spPr>
        <p:txBody>
          <a:bodyPr wrap="square" rtlCol="0">
            <a:spAutoFit/>
          </a:bodyPr>
          <a:lstStyle/>
          <a:p>
            <a:pPr marL="342900" indent="-342900">
              <a:buFont typeface="Arial" panose="020B0604020202020204" pitchFamily="34" charset="0"/>
              <a:buChar char="•"/>
            </a:pPr>
            <a:r>
              <a:rPr lang="en-US" b="1" dirty="0">
                <a:latin typeface="Arial" panose="020B0604020202020204" pitchFamily="34" charset="0"/>
                <a:cs typeface="Arial" panose="020B0604020202020204" pitchFamily="34" charset="0"/>
              </a:rPr>
              <a:t>Two REMO Acts (1) REMO Act 80 of 1963 		(2) REMO Africa Act 6 of 1989 </a:t>
            </a:r>
          </a:p>
          <a:p>
            <a:endParaRPr lang="en-US" b="1"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b="1" dirty="0">
                <a:latin typeface="Arial" panose="020B0604020202020204" pitchFamily="34" charset="0"/>
                <a:cs typeface="Arial" panose="020B0604020202020204" pitchFamily="34" charset="0"/>
              </a:rPr>
              <a:t>List of Reciprocating countries</a:t>
            </a:r>
          </a:p>
          <a:p>
            <a:pPr marL="342900" indent="-342900">
              <a:buFont typeface="Arial" panose="020B0604020202020204" pitchFamily="34" charset="0"/>
              <a:buChar char="•"/>
            </a:pPr>
            <a:r>
              <a:rPr lang="en-US" b="1" dirty="0">
                <a:latin typeface="Arial" panose="020B0604020202020204" pitchFamily="34" charset="0"/>
                <a:cs typeface="Arial" panose="020B0604020202020204" pitchFamily="34" charset="0"/>
              </a:rPr>
              <a:t>If country not listed –Look at UN Convention of the rights of the child (article 26 and 27)</a:t>
            </a:r>
          </a:p>
          <a:p>
            <a:pPr marL="342900" indent="-342900">
              <a:buFont typeface="Arial" panose="020B0604020202020204" pitchFamily="34" charset="0"/>
              <a:buChar char="•"/>
            </a:pPr>
            <a:r>
              <a:rPr lang="en-US" b="1" dirty="0">
                <a:latin typeface="Arial" panose="020B0604020202020204" pitchFamily="34" charset="0"/>
                <a:cs typeface="Arial" panose="020B0604020202020204" pitchFamily="34" charset="0"/>
              </a:rPr>
              <a:t>The Hague Convention </a:t>
            </a:r>
            <a:r>
              <a:rPr lang="en-US" b="1" i="0" dirty="0">
                <a:effectLst/>
                <a:latin typeface="Arial" panose="020B0604020202020204" pitchFamily="34" charset="0"/>
                <a:cs typeface="Arial" panose="020B0604020202020204" pitchFamily="34" charset="0"/>
              </a:rPr>
              <a:t>International Recovery of Child Support and Other Forms of Family Maintenance</a:t>
            </a:r>
            <a:r>
              <a:rPr lang="en-US" b="0" i="0" dirty="0">
                <a:effectLst/>
                <a:latin typeface="Arial" panose="020B0604020202020204" pitchFamily="34" charset="0"/>
                <a:cs typeface="Arial" panose="020B0604020202020204" pitchFamily="34" charset="0"/>
              </a:rPr>
              <a:t>.</a:t>
            </a:r>
          </a:p>
          <a:p>
            <a:endParaRPr lang="en-US" b="1"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b="1" dirty="0">
                <a:latin typeface="Arial" panose="020B0604020202020204" pitchFamily="34" charset="0"/>
                <a:cs typeface="Arial" panose="020B0604020202020204" pitchFamily="34" charset="0"/>
              </a:rPr>
              <a:t>Department of Justice Codified Instructions Family Courts on Maintenance 26 of 2015 </a:t>
            </a:r>
          </a:p>
          <a:p>
            <a:endParaRPr lang="en-US" b="1"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b="1" dirty="0">
                <a:latin typeface="Arial" panose="020B0604020202020204" pitchFamily="34" charset="0"/>
                <a:cs typeface="Arial" panose="020B0604020202020204" pitchFamily="34" charset="0"/>
              </a:rPr>
              <a:t>Deposition Affidavit</a:t>
            </a:r>
          </a:p>
          <a:p>
            <a:endParaRPr lang="en-US" b="1"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b="1" dirty="0">
                <a:latin typeface="Arial" panose="020B0604020202020204" pitchFamily="34" charset="0"/>
                <a:cs typeface="Arial" panose="020B0604020202020204" pitchFamily="34" charset="0"/>
              </a:rPr>
              <a:t>Forms (see page 40 ) 	Annexure V   (example on page 119 of DOJ Code 26 of 2015)</a:t>
            </a:r>
          </a:p>
          <a:p>
            <a:r>
              <a:rPr lang="en-US" b="1" dirty="0">
                <a:latin typeface="Arial" panose="020B0604020202020204" pitchFamily="34" charset="0"/>
                <a:cs typeface="Arial" panose="020B0604020202020204" pitchFamily="34" charset="0"/>
              </a:rPr>
              <a:t>				   	Annexure W – Australia (example on page 122 of DOJ Code 26 of 2015)</a:t>
            </a:r>
          </a:p>
          <a:p>
            <a:r>
              <a:rPr lang="en-US" b="1" dirty="0">
                <a:latin typeface="Arial" panose="020B0604020202020204" pitchFamily="34" charset="0"/>
                <a:cs typeface="Arial" panose="020B0604020202020204" pitchFamily="34" charset="0"/>
              </a:rPr>
              <a:t>					Annexure X (J281) court order (example on page 123 of DOJ Code 26 of 2015)</a:t>
            </a:r>
          </a:p>
          <a:p>
            <a:endParaRPr lang="en-US" b="1"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b="1" dirty="0">
                <a:latin typeface="Arial" panose="020B0604020202020204" pitchFamily="34" charset="0"/>
                <a:cs typeface="Arial" panose="020B0604020202020204" pitchFamily="34" charset="0"/>
              </a:rPr>
              <a:t>Statement of grounds on which application might be opposed (2 sets in case of spousal maintenance) page 46</a:t>
            </a:r>
          </a:p>
          <a:p>
            <a:endParaRPr lang="en-US" b="1"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b="1" dirty="0">
                <a:latin typeface="Arial" panose="020B0604020202020204" pitchFamily="34" charset="0"/>
                <a:cs typeface="Arial" panose="020B0604020202020204" pitchFamily="34" charset="0"/>
              </a:rPr>
              <a:t>Recent Photo of respondent (for sheriff in other country)</a:t>
            </a:r>
          </a:p>
          <a:p>
            <a:pPr marL="285750" indent="-285750">
              <a:buFont typeface="Arial" panose="020B0604020202020204" pitchFamily="34" charset="0"/>
              <a:buChar char="•"/>
            </a:pPr>
            <a:r>
              <a:rPr lang="en-US" b="1" dirty="0">
                <a:latin typeface="Arial" panose="020B0604020202020204" pitchFamily="34" charset="0"/>
                <a:cs typeface="Arial" panose="020B0604020202020204" pitchFamily="34" charset="0"/>
              </a:rPr>
              <a:t>Certification of documents –page 50 </a:t>
            </a:r>
          </a:p>
          <a:p>
            <a:endParaRPr lang="en-US" dirty="0"/>
          </a:p>
          <a:p>
            <a:r>
              <a:rPr lang="en-US" dirty="0"/>
              <a:t>				  </a:t>
            </a:r>
          </a:p>
        </p:txBody>
      </p:sp>
    </p:spTree>
    <p:extLst>
      <p:ext uri="{BB962C8B-B14F-4D97-AF65-F5344CB8AC3E}">
        <p14:creationId xmlns:p14="http://schemas.microsoft.com/office/powerpoint/2010/main" val="4358717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F212695E-421B-4FF6-A91B-BB6244A18DD8}" type="slidenum">
              <a:rPr lang="en-US" altLang="en-US" sz="1000" b="1">
                <a:solidFill>
                  <a:srgbClr val="A7A399"/>
                </a:solidFill>
              </a:rPr>
              <a:pPr/>
              <a:t>3</a:t>
            </a:fld>
            <a:endParaRPr lang="en-US" altLang="en-US" sz="1000" b="1" dirty="0">
              <a:solidFill>
                <a:srgbClr val="A7A399"/>
              </a:solidFill>
            </a:endParaRPr>
          </a:p>
        </p:txBody>
      </p:sp>
      <p:sp>
        <p:nvSpPr>
          <p:cNvPr id="5122" name="Title 3"/>
          <p:cNvSpPr>
            <a:spLocks noGrp="1"/>
          </p:cNvSpPr>
          <p:nvPr>
            <p:ph type="title" idx="4294967295"/>
          </p:nvPr>
        </p:nvSpPr>
        <p:spPr>
          <a:xfrm>
            <a:off x="1640523" y="254001"/>
            <a:ext cx="6524909" cy="365125"/>
          </a:xfrm>
          <a:prstGeom prst="rect">
            <a:avLst/>
          </a:prstGeom>
          <a:ln>
            <a:noFill/>
          </a:ln>
          <a:effectLst/>
          <a:scene3d>
            <a:camera prst="orthographicFront">
              <a:rot lat="0" lon="0" rev="0"/>
            </a:camera>
            <a:lightRig rig="contrasting" dir="t">
              <a:rot lat="0" lon="0" rev="1500000"/>
            </a:lightRig>
          </a:scene3d>
          <a:sp3d prstMaterial="metal">
            <a:bevelT w="88900" h="88900"/>
          </a:sp3d>
        </p:spPr>
        <p:txBody>
          <a:bodyPr anchor="t" anchorCtr="0">
            <a:noAutofit/>
          </a:bodyPr>
          <a:lstStyle/>
          <a:p>
            <a:r>
              <a:rPr lang="en-ZA" sz="2400" b="1" u="sng" dirty="0"/>
              <a:t> </a:t>
            </a:r>
            <a:endParaRPr lang="en-ZA" sz="2400" dirty="0"/>
          </a:p>
        </p:txBody>
      </p:sp>
      <p:sp>
        <p:nvSpPr>
          <p:cNvPr id="8" name="TextBox 7"/>
          <p:cNvSpPr txBox="1"/>
          <p:nvPr/>
        </p:nvSpPr>
        <p:spPr>
          <a:xfrm>
            <a:off x="-373761" y="418598"/>
            <a:ext cx="10780954" cy="830997"/>
          </a:xfrm>
          <a:prstGeom prst="rect">
            <a:avLst/>
          </a:prstGeom>
          <a:noFill/>
        </p:spPr>
        <p:txBody>
          <a:bodyPr wrap="square" rtlCol="0">
            <a:spAutoFit/>
          </a:bodyPr>
          <a:lstStyle/>
          <a:p>
            <a:pPr algn="ctr"/>
            <a:r>
              <a:rPr lang="en-US" altLang="en-US" sz="2400" b="1" dirty="0">
                <a:solidFill>
                  <a:prstClr val="black"/>
                </a:solidFill>
                <a:ea typeface="+mj-ea"/>
                <a:cs typeface="+mj-cs"/>
              </a:rPr>
              <a:t>International Maintenance </a:t>
            </a:r>
          </a:p>
          <a:p>
            <a:pPr algn="ctr"/>
            <a:r>
              <a:rPr lang="en-US" sz="2400" b="1" dirty="0">
                <a:solidFill>
                  <a:prstClr val="black"/>
                </a:solidFill>
                <a:ea typeface="+mj-ea"/>
                <a:cs typeface="+mj-cs"/>
              </a:rPr>
              <a:t>Reciprocal Enforcement of Maintenance Orders (REMO)</a:t>
            </a:r>
            <a:endParaRPr lang="en-ZA" dirty="0"/>
          </a:p>
        </p:txBody>
      </p:sp>
      <p:sp>
        <p:nvSpPr>
          <p:cNvPr id="3" name="Rectangle 2"/>
          <p:cNvSpPr/>
          <p:nvPr/>
        </p:nvSpPr>
        <p:spPr>
          <a:xfrm>
            <a:off x="0" y="1362686"/>
            <a:ext cx="12192000" cy="301621"/>
          </a:xfrm>
          <a:prstGeom prst="rect">
            <a:avLst/>
          </a:prstGeom>
        </p:spPr>
        <p:txBody>
          <a:bodyPr wrap="square">
            <a:spAutoFit/>
          </a:bodyPr>
          <a:lstStyle/>
          <a:p>
            <a:pPr marL="342900" indent="-342900">
              <a:lnSpc>
                <a:spcPct val="80000"/>
              </a:lnSpc>
              <a:spcBef>
                <a:spcPct val="20000"/>
              </a:spcBef>
              <a:buFont typeface="Arial"/>
              <a:buChar char="•"/>
            </a:pPr>
            <a:endParaRPr lang="en-ZA" altLang="en-US" sz="1700" dirty="0">
              <a:solidFill>
                <a:prstClr val="black"/>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19E36962-F479-4097-B78D-28651282867E}"/>
              </a:ext>
            </a:extLst>
          </p:cNvPr>
          <p:cNvSpPr txBox="1"/>
          <p:nvPr/>
        </p:nvSpPr>
        <p:spPr>
          <a:xfrm>
            <a:off x="85725" y="1582385"/>
            <a:ext cx="12192000" cy="5355312"/>
          </a:xfrm>
          <a:prstGeom prst="rect">
            <a:avLst/>
          </a:prstGeom>
          <a:noFill/>
        </p:spPr>
        <p:txBody>
          <a:bodyPr wrap="square" rtlCol="0">
            <a:spAutoFit/>
          </a:bodyPr>
          <a:lstStyle/>
          <a:p>
            <a:pPr marL="342900" indent="-342900">
              <a:buFont typeface="Arial" panose="020B0604020202020204" pitchFamily="34" charset="0"/>
              <a:buChar char="•"/>
            </a:pPr>
            <a:r>
              <a:rPr lang="en-US" b="1" dirty="0">
                <a:latin typeface="Arial" panose="020B0604020202020204" pitchFamily="34" charset="0"/>
                <a:cs typeface="Arial" panose="020B0604020202020204" pitchFamily="34" charset="0"/>
              </a:rPr>
              <a:t>South Africa have an agreement to some proclaimed countries in terms of the REMO Acts</a:t>
            </a:r>
          </a:p>
          <a:p>
            <a:pPr marL="342900" indent="-342900">
              <a:buFont typeface="Arial" panose="020B0604020202020204" pitchFamily="34" charset="0"/>
              <a:buChar char="•"/>
            </a:pPr>
            <a:r>
              <a:rPr lang="en-US" b="1" dirty="0">
                <a:latin typeface="Arial" panose="020B0604020202020204" pitchFamily="34" charset="0"/>
                <a:cs typeface="Arial" panose="020B0604020202020204" pitchFamily="34" charset="0"/>
              </a:rPr>
              <a:t>Where a country is not listed in terms of REMO – look at the UN Convention on the Rights of the Child</a:t>
            </a:r>
          </a:p>
          <a:p>
            <a:pPr marL="342900" indent="-342900">
              <a:buFont typeface="Arial" panose="020B0604020202020204" pitchFamily="34" charset="0"/>
              <a:buChar char="•"/>
            </a:pPr>
            <a:r>
              <a:rPr lang="en-US" b="1" dirty="0">
                <a:latin typeface="Arial" panose="020B0604020202020204" pitchFamily="34" charset="0"/>
                <a:cs typeface="Arial" panose="020B0604020202020204" pitchFamily="34" charset="0"/>
              </a:rPr>
              <a:t>UN Convention on the Rights of the Child have 196 countries that ratified the UN treaty </a:t>
            </a:r>
          </a:p>
          <a:p>
            <a:pPr marL="342900" indent="-342900">
              <a:buFont typeface="Arial" panose="020B0604020202020204" pitchFamily="34" charset="0"/>
              <a:buChar char="•"/>
            </a:pPr>
            <a:r>
              <a:rPr lang="en-US" b="1" dirty="0">
                <a:latin typeface="Arial" panose="020B0604020202020204" pitchFamily="34" charset="0"/>
                <a:cs typeface="Arial" panose="020B0604020202020204" pitchFamily="34" charset="0"/>
              </a:rPr>
              <a:t>UN Convention on the Rights of the Child –articles 26 and 27 deal with child maintenance  </a:t>
            </a:r>
          </a:p>
          <a:p>
            <a:pPr marL="342900" indent="-342900">
              <a:buFont typeface="Arial" panose="020B0604020202020204" pitchFamily="34" charset="0"/>
              <a:buChar char="•"/>
            </a:pPr>
            <a:r>
              <a:rPr lang="en-US" b="1" dirty="0">
                <a:latin typeface="Arial" panose="020B0604020202020204" pitchFamily="34" charset="0"/>
                <a:cs typeface="Arial" panose="020B0604020202020204" pitchFamily="34" charset="0"/>
              </a:rPr>
              <a:t>The Hague Convention </a:t>
            </a:r>
            <a:r>
              <a:rPr lang="en-US" b="1" i="0" dirty="0">
                <a:effectLst/>
                <a:latin typeface="Arial" panose="020B0604020202020204" pitchFamily="34" charset="0"/>
                <a:cs typeface="Arial" panose="020B0604020202020204" pitchFamily="34" charset="0"/>
              </a:rPr>
              <a:t>International Recovery of Child Support and Other Forms of Family Maintenance -45 countries but South Africa is not a signatory </a:t>
            </a:r>
          </a:p>
          <a:p>
            <a:pPr marL="342900" indent="-342900">
              <a:buFont typeface="Arial" panose="020B0604020202020204" pitchFamily="34" charset="0"/>
              <a:buChar char="•"/>
            </a:pPr>
            <a:r>
              <a:rPr lang="en-US" b="1" dirty="0">
                <a:latin typeface="Arial" panose="020B0604020202020204" pitchFamily="34" charset="0"/>
                <a:cs typeface="Arial" panose="020B0604020202020204" pitchFamily="34" charset="0"/>
              </a:rPr>
              <a:t>All maintenance courts in South Africa can assist with International maintenance FREE OF CHARGE </a:t>
            </a:r>
          </a:p>
          <a:p>
            <a:pPr marL="342900" indent="-342900">
              <a:buFont typeface="Arial" panose="020B0604020202020204" pitchFamily="34" charset="0"/>
              <a:buChar char="•"/>
            </a:pPr>
            <a:r>
              <a:rPr lang="en-US" b="1" dirty="0">
                <a:latin typeface="Arial" panose="020B0604020202020204" pitchFamily="34" charset="0"/>
                <a:cs typeface="Arial" panose="020B0604020202020204" pitchFamily="34" charset="0"/>
              </a:rPr>
              <a:t>Maintenance courts use the Department of Justice Codified Instructions Family Courts on Maintenance 26 of 2015</a:t>
            </a:r>
          </a:p>
          <a:p>
            <a:pPr marL="342900" indent="-342900">
              <a:buFont typeface="Arial" panose="020B0604020202020204" pitchFamily="34" charset="0"/>
              <a:buChar char="•"/>
            </a:pPr>
            <a:r>
              <a:rPr lang="en-US" b="1" dirty="0">
                <a:latin typeface="Arial" panose="020B0604020202020204" pitchFamily="34" charset="0"/>
                <a:cs typeface="Arial" panose="020B0604020202020204" pitchFamily="34" charset="0"/>
              </a:rPr>
              <a:t>The DOJ Code 26 of 2015 is available at all maintenance court libraries </a:t>
            </a:r>
            <a:r>
              <a:rPr lang="en-US" b="1" i="1" dirty="0">
                <a:solidFill>
                  <a:srgbClr val="FF0000"/>
                </a:solidFill>
                <a:latin typeface="Arial" panose="020B0604020202020204" pitchFamily="34" charset="0"/>
                <a:cs typeface="Arial" panose="020B0604020202020204" pitchFamily="34" charset="0"/>
              </a:rPr>
              <a:t>(see from page 40 par 43)</a:t>
            </a:r>
          </a:p>
          <a:p>
            <a:pPr marL="342900" indent="-342900">
              <a:buFont typeface="Arial" panose="020B0604020202020204" pitchFamily="34" charset="0"/>
              <a:buChar char="•"/>
            </a:pPr>
            <a:r>
              <a:rPr lang="en-ZA" dirty="0">
                <a:effectLst/>
                <a:latin typeface="Arial" panose="020B0604020202020204" pitchFamily="34" charset="0"/>
                <a:ea typeface="Times New Roman" panose="02020603050405020304" pitchFamily="18" charset="0"/>
                <a:cs typeface="Arial" panose="020B0604020202020204" pitchFamily="34" charset="0"/>
              </a:rPr>
              <a:t>There are two (2) Acts that deal with Reciprocal Enforcement of Maintenance, namely:  Act No 6 of 1989 for countries in Africa and Act No 80 of 1963 for the rest of the world.  The main distinction between the two (2) Acts are the central authority.</a:t>
            </a:r>
            <a:endParaRPr lang="en-US" dirty="0">
              <a:latin typeface="Arial" panose="020B0604020202020204" pitchFamily="34" charset="0"/>
              <a:ea typeface="Times New Roman" panose="02020603050405020304" pitchFamily="18" charset="0"/>
              <a:cs typeface="Arial" panose="020B0604020202020204" pitchFamily="34" charset="0"/>
            </a:endParaRPr>
          </a:p>
          <a:p>
            <a:pPr marL="342900" indent="-342900">
              <a:buFont typeface="Arial" panose="020B0604020202020204" pitchFamily="34" charset="0"/>
              <a:buChar char="•"/>
            </a:pPr>
            <a:r>
              <a:rPr lang="en-ZA" dirty="0">
                <a:effectLst/>
                <a:latin typeface="Arial" panose="020B0604020202020204" pitchFamily="34" charset="0"/>
                <a:ea typeface="Times New Roman" panose="02020603050405020304" pitchFamily="18" charset="0"/>
                <a:cs typeface="Arial" panose="020B0604020202020204" pitchFamily="34" charset="0"/>
              </a:rPr>
              <a:t>In respect of the countries of Africa, the central authority is the Director-General (DOJ&amp; CD) and in respect of the rest of the world it is the Minister of the Department of Justice and Constitutional Development.</a:t>
            </a:r>
            <a:endParaRPr lang="en-US" b="1" i="1" dirty="0">
              <a:solidFill>
                <a:srgbClr val="FF0000"/>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b="1" dirty="0">
                <a:latin typeface="Arial" panose="020B0604020202020204" pitchFamily="34" charset="0"/>
                <a:cs typeface="Arial" panose="020B0604020202020204" pitchFamily="34" charset="0"/>
              </a:rPr>
              <a:t>Most important document is your Deposition affidavit </a:t>
            </a:r>
          </a:p>
          <a:p>
            <a:pPr marL="342900" indent="-342900">
              <a:buFont typeface="Arial" panose="020B0604020202020204" pitchFamily="34" charset="0"/>
              <a:buChar char="•"/>
            </a:pPr>
            <a:endParaRPr lang="en-US" b="1" dirty="0">
              <a:latin typeface="Arial" panose="020B0604020202020204" pitchFamily="34" charset="0"/>
              <a:cs typeface="Arial" panose="020B0604020202020204" pitchFamily="34" charset="0"/>
            </a:endParaRPr>
          </a:p>
          <a:p>
            <a:endParaRPr lang="en-US" dirty="0"/>
          </a:p>
          <a:p>
            <a:r>
              <a:rPr lang="en-US" dirty="0"/>
              <a:t>				  </a:t>
            </a:r>
          </a:p>
        </p:txBody>
      </p:sp>
    </p:spTree>
    <p:extLst>
      <p:ext uri="{BB962C8B-B14F-4D97-AF65-F5344CB8AC3E}">
        <p14:creationId xmlns:p14="http://schemas.microsoft.com/office/powerpoint/2010/main" val="23034156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F212695E-421B-4FF6-A91B-BB6244A18DD8}" type="slidenum">
              <a:rPr lang="en-US" altLang="en-US" sz="1000" b="1">
                <a:solidFill>
                  <a:srgbClr val="A7A399"/>
                </a:solidFill>
              </a:rPr>
              <a:pPr/>
              <a:t>4</a:t>
            </a:fld>
            <a:endParaRPr lang="en-US" altLang="en-US" sz="1000" b="1" dirty="0">
              <a:solidFill>
                <a:srgbClr val="A7A399"/>
              </a:solidFill>
            </a:endParaRPr>
          </a:p>
        </p:txBody>
      </p:sp>
      <p:sp>
        <p:nvSpPr>
          <p:cNvPr id="5122" name="Title 3"/>
          <p:cNvSpPr>
            <a:spLocks noGrp="1"/>
          </p:cNvSpPr>
          <p:nvPr>
            <p:ph type="title" idx="4294967295"/>
          </p:nvPr>
        </p:nvSpPr>
        <p:spPr>
          <a:xfrm>
            <a:off x="1640523" y="254001"/>
            <a:ext cx="6524909" cy="365125"/>
          </a:xfrm>
          <a:prstGeom prst="rect">
            <a:avLst/>
          </a:prstGeom>
          <a:ln>
            <a:noFill/>
          </a:ln>
          <a:effectLst/>
          <a:scene3d>
            <a:camera prst="orthographicFront">
              <a:rot lat="0" lon="0" rev="0"/>
            </a:camera>
            <a:lightRig rig="contrasting" dir="t">
              <a:rot lat="0" lon="0" rev="1500000"/>
            </a:lightRig>
          </a:scene3d>
          <a:sp3d prstMaterial="metal">
            <a:bevelT w="88900" h="88900"/>
          </a:sp3d>
        </p:spPr>
        <p:txBody>
          <a:bodyPr anchor="t" anchorCtr="0">
            <a:noAutofit/>
          </a:bodyPr>
          <a:lstStyle/>
          <a:p>
            <a:r>
              <a:rPr lang="en-ZA" sz="2400" b="1" u="sng" dirty="0"/>
              <a:t> </a:t>
            </a:r>
            <a:endParaRPr lang="en-ZA" sz="2400" dirty="0"/>
          </a:p>
        </p:txBody>
      </p:sp>
      <p:sp>
        <p:nvSpPr>
          <p:cNvPr id="8" name="TextBox 7"/>
          <p:cNvSpPr txBox="1"/>
          <p:nvPr/>
        </p:nvSpPr>
        <p:spPr>
          <a:xfrm>
            <a:off x="-487500" y="-25102"/>
            <a:ext cx="10780954" cy="461665"/>
          </a:xfrm>
          <a:prstGeom prst="rect">
            <a:avLst/>
          </a:prstGeom>
          <a:noFill/>
        </p:spPr>
        <p:txBody>
          <a:bodyPr wrap="square" rtlCol="0">
            <a:spAutoFit/>
          </a:bodyPr>
          <a:lstStyle/>
          <a:p>
            <a:pPr algn="ctr"/>
            <a:r>
              <a:rPr lang="en-ZA" altLang="en-US" sz="2400" dirty="0">
                <a:solidFill>
                  <a:prstClr val="black"/>
                </a:solidFill>
                <a:latin typeface="Arial" panose="020B0604020202020204" pitchFamily="34" charset="0"/>
                <a:cs typeface="Arial" panose="020B0604020202020204" pitchFamily="34" charset="0"/>
              </a:rPr>
              <a:t>Proclaimed countries in terms of the Act</a:t>
            </a:r>
            <a:endParaRPr lang="en-ZA" dirty="0"/>
          </a:p>
        </p:txBody>
      </p:sp>
      <p:graphicFrame>
        <p:nvGraphicFramePr>
          <p:cNvPr id="9" name="Table 9">
            <a:extLst>
              <a:ext uri="{FF2B5EF4-FFF2-40B4-BE49-F238E27FC236}">
                <a16:creationId xmlns:a16="http://schemas.microsoft.com/office/drawing/2014/main" id="{51AA744A-46CF-B751-0766-82682D2BC198}"/>
              </a:ext>
            </a:extLst>
          </p:cNvPr>
          <p:cNvGraphicFramePr>
            <a:graphicFrameLocks noGrp="1"/>
          </p:cNvGraphicFramePr>
          <p:nvPr>
            <p:extLst>
              <p:ext uri="{D42A27DB-BD31-4B8C-83A1-F6EECF244321}">
                <p14:modId xmlns:p14="http://schemas.microsoft.com/office/powerpoint/2010/main" val="33076933"/>
              </p:ext>
            </p:extLst>
          </p:nvPr>
        </p:nvGraphicFramePr>
        <p:xfrm>
          <a:off x="482600" y="322263"/>
          <a:ext cx="8128000" cy="8092059"/>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1853083903"/>
                    </a:ext>
                  </a:extLst>
                </a:gridCol>
                <a:gridCol w="4064000">
                  <a:extLst>
                    <a:ext uri="{9D8B030D-6E8A-4147-A177-3AD203B41FA5}">
                      <a16:colId xmlns:a16="http://schemas.microsoft.com/office/drawing/2014/main" val="1898412197"/>
                    </a:ext>
                  </a:extLst>
                </a:gridCol>
              </a:tblGrid>
              <a:tr h="370840">
                <a:tc>
                  <a:txBody>
                    <a:bodyPr/>
                    <a:lstStyle/>
                    <a:p>
                      <a:r>
                        <a:rPr lang="en-US" b="1" dirty="0">
                          <a:latin typeface="Arial" panose="020B0604020202020204" pitchFamily="34" charset="0"/>
                          <a:cs typeface="Arial" panose="020B0604020202020204" pitchFamily="34" charset="0"/>
                        </a:rPr>
                        <a:t>REMO Act 80 of 1963 </a:t>
                      </a:r>
                      <a:endParaRPr lang="en-US" dirty="0"/>
                    </a:p>
                  </a:txBody>
                  <a:tcPr/>
                </a:tc>
                <a:tc>
                  <a:txBody>
                    <a:bodyPr/>
                    <a:lstStyle/>
                    <a:p>
                      <a:r>
                        <a:rPr lang="en-US" b="1" dirty="0">
                          <a:latin typeface="Arial" panose="020B0604020202020204" pitchFamily="34" charset="0"/>
                          <a:cs typeface="Arial" panose="020B0604020202020204" pitchFamily="34" charset="0"/>
                        </a:rPr>
                        <a:t>REMO Africa Act 6 of 1989 </a:t>
                      </a:r>
                      <a:endParaRPr lang="en-US" dirty="0"/>
                    </a:p>
                  </a:txBody>
                  <a:tcPr/>
                </a:tc>
                <a:extLst>
                  <a:ext uri="{0D108BD9-81ED-4DB2-BD59-A6C34878D82A}">
                    <a16:rowId xmlns:a16="http://schemas.microsoft.com/office/drawing/2014/main" val="1638525854"/>
                  </a:ext>
                </a:extLst>
              </a:tr>
              <a:tr h="370840">
                <a:tc>
                  <a:txBody>
                    <a:bodyPr/>
                    <a:lstStyle/>
                    <a:p>
                      <a:pPr marL="342900" marR="0" lvl="0" indent="-342900" fontAlgn="base">
                        <a:lnSpc>
                          <a:spcPts val="1800"/>
                        </a:lnSpc>
                        <a:spcBef>
                          <a:spcPts val="0"/>
                        </a:spcBef>
                        <a:spcAft>
                          <a:spcPts val="0"/>
                        </a:spcAft>
                        <a:buSzPts val="1000"/>
                        <a:buFont typeface="Symbol" panose="05050102010706020507" pitchFamily="18" charset="2"/>
                        <a:buChar char=""/>
                        <a:tabLst>
                          <a:tab pos="457200" algn="l"/>
                        </a:tabLst>
                      </a:pPr>
                      <a:r>
                        <a:rPr lang="en-US" sz="1100" b="1" spc="-10" dirty="0">
                          <a:effectLst/>
                          <a:latin typeface="Arial" panose="020B0604020202020204" pitchFamily="34" charset="0"/>
                          <a:ea typeface="Times New Roman" panose="02020603050405020304" pitchFamily="18" charset="0"/>
                        </a:rPr>
                        <a:t>Australia</a:t>
                      </a:r>
                      <a:br>
                        <a:rPr lang="en-US" sz="1100" spc="-10" dirty="0">
                          <a:effectLst/>
                          <a:latin typeface="Arial" panose="020B0604020202020204" pitchFamily="34" charset="0"/>
                          <a:ea typeface="Times New Roman" panose="02020603050405020304" pitchFamily="18" charset="0"/>
                        </a:rPr>
                      </a:br>
                      <a:r>
                        <a:rPr lang="en-US" sz="1100" spc="-10" dirty="0">
                          <a:effectLst/>
                          <a:latin typeface="Arial" panose="020B0604020202020204" pitchFamily="34" charset="0"/>
                          <a:ea typeface="Times New Roman" panose="02020603050405020304" pitchFamily="18" charset="0"/>
                        </a:rPr>
                        <a:t>Capital Territory - New South Wales - Northern Territory - State of Queensland</a:t>
                      </a:r>
                      <a:br>
                        <a:rPr lang="en-US" sz="1100" spc="-10" dirty="0">
                          <a:effectLst/>
                          <a:latin typeface="Arial" panose="020B0604020202020204" pitchFamily="34" charset="0"/>
                          <a:ea typeface="Times New Roman" panose="02020603050405020304" pitchFamily="18" charset="0"/>
                        </a:rPr>
                      </a:br>
                      <a:r>
                        <a:rPr lang="en-US" sz="1100" spc="-10" dirty="0">
                          <a:effectLst/>
                          <a:latin typeface="Arial" panose="020B0604020202020204" pitchFamily="34" charset="0"/>
                          <a:ea typeface="Times New Roman" panose="02020603050405020304" pitchFamily="18" charset="0"/>
                        </a:rPr>
                        <a:t>South Australia - Tasmania - State of Victoria - Western Australia</a:t>
                      </a:r>
                      <a:endParaRPr lang="en-US"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100" dirty="0">
                          <a:effectLst/>
                          <a:latin typeface="Arial" panose="020B0604020202020204" pitchFamily="34" charset="0"/>
                          <a:ea typeface="Times New Roman" panose="02020603050405020304" pitchFamily="18" charset="0"/>
                        </a:rPr>
                        <a:t>Botswana, </a:t>
                      </a:r>
                      <a:endParaRPr lang="en-US" sz="12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358224498"/>
                  </a:ext>
                </a:extLst>
              </a:tr>
              <a:tr h="217296">
                <a:tc>
                  <a:txBody>
                    <a:bodyPr/>
                    <a:lstStyle/>
                    <a:p>
                      <a:pPr marL="342900" marR="0" lvl="0" indent="-342900" fontAlgn="base">
                        <a:lnSpc>
                          <a:spcPts val="1800"/>
                        </a:lnSpc>
                        <a:spcBef>
                          <a:spcPts val="0"/>
                        </a:spcBef>
                        <a:spcAft>
                          <a:spcPts val="0"/>
                        </a:spcAft>
                        <a:buSzPts val="1000"/>
                        <a:buFont typeface="Symbol" panose="05050102010706020507" pitchFamily="18" charset="2"/>
                        <a:buChar char=""/>
                        <a:tabLst>
                          <a:tab pos="457200" algn="l"/>
                        </a:tabLst>
                      </a:pPr>
                      <a:r>
                        <a:rPr lang="en-US" sz="1100" b="1" spc="-10" dirty="0">
                          <a:effectLst/>
                          <a:latin typeface="Arial" panose="020B0604020202020204" pitchFamily="34" charset="0"/>
                          <a:ea typeface="Times New Roman" panose="02020603050405020304" pitchFamily="18" charset="0"/>
                        </a:rPr>
                        <a:t>Botswana</a:t>
                      </a:r>
                      <a:endParaRPr lang="en-US"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100">
                          <a:effectLst/>
                          <a:latin typeface="Arial" panose="020B0604020202020204" pitchFamily="34" charset="0"/>
                          <a:ea typeface="Times New Roman" panose="02020603050405020304" pitchFamily="18" charset="0"/>
                        </a:rPr>
                        <a:t>Kenya, </a:t>
                      </a:r>
                      <a:endParaRPr lang="en-US"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26645130"/>
                  </a:ext>
                </a:extLst>
              </a:tr>
              <a:tr h="370840">
                <a:tc>
                  <a:txBody>
                    <a:bodyPr/>
                    <a:lstStyle/>
                    <a:p>
                      <a:pPr marL="342900" marR="0" lvl="0" indent="-342900" fontAlgn="base">
                        <a:lnSpc>
                          <a:spcPts val="1800"/>
                        </a:lnSpc>
                        <a:spcBef>
                          <a:spcPts val="0"/>
                        </a:spcBef>
                        <a:spcAft>
                          <a:spcPts val="0"/>
                        </a:spcAft>
                        <a:buSzPts val="1000"/>
                        <a:buFont typeface="Symbol" panose="05050102010706020507" pitchFamily="18" charset="2"/>
                        <a:buChar char=""/>
                        <a:tabLst>
                          <a:tab pos="457200" algn="l"/>
                        </a:tabLst>
                      </a:pPr>
                      <a:r>
                        <a:rPr lang="en-US" sz="900" b="0" spc="-10" dirty="0">
                          <a:effectLst/>
                          <a:latin typeface="Arial" panose="020B0604020202020204" pitchFamily="34" charset="0"/>
                          <a:ea typeface="Times New Roman" panose="02020603050405020304" pitchFamily="18" charset="0"/>
                          <a:cs typeface="Arial" panose="020B0604020202020204" pitchFamily="34" charset="0"/>
                        </a:rPr>
                        <a:t>Canada</a:t>
                      </a:r>
                      <a:br>
                        <a:rPr lang="en-US" sz="900" b="0" spc="-10" dirty="0">
                          <a:effectLst/>
                          <a:latin typeface="Arial" panose="020B0604020202020204" pitchFamily="34" charset="0"/>
                          <a:ea typeface="Times New Roman" panose="02020603050405020304" pitchFamily="18" charset="0"/>
                          <a:cs typeface="Arial" panose="020B0604020202020204" pitchFamily="34" charset="0"/>
                        </a:rPr>
                      </a:br>
                      <a:r>
                        <a:rPr lang="en-US" sz="900" b="0" spc="-10" dirty="0">
                          <a:effectLst/>
                          <a:latin typeface="Arial" panose="020B0604020202020204" pitchFamily="34" charset="0"/>
                          <a:ea typeface="Times New Roman" panose="02020603050405020304" pitchFamily="18" charset="0"/>
                          <a:cs typeface="Arial" panose="020B0604020202020204" pitchFamily="34" charset="0"/>
                        </a:rPr>
                        <a:t>Alberta - British Columbia - Province of Manitoba - North West Territories - Province of Ontario</a:t>
                      </a:r>
                      <a:endParaRPr lang="en-US" sz="900" b="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spcBef>
                          <a:spcPts val="0"/>
                        </a:spcBef>
                        <a:spcAft>
                          <a:spcPts val="0"/>
                        </a:spcAft>
                      </a:pPr>
                      <a:r>
                        <a:rPr lang="en-US" sz="900" b="0">
                          <a:effectLst/>
                          <a:latin typeface="Arial" panose="020B0604020202020204" pitchFamily="34" charset="0"/>
                          <a:ea typeface="Times New Roman" panose="02020603050405020304" pitchFamily="18" charset="0"/>
                          <a:cs typeface="Arial" panose="020B0604020202020204" pitchFamily="34" charset="0"/>
                        </a:rPr>
                        <a:t>Lesotho, </a:t>
                      </a:r>
                    </a:p>
                  </a:txBody>
                  <a:tcPr marL="68580" marR="68580" marT="0" marB="0"/>
                </a:tc>
                <a:extLst>
                  <a:ext uri="{0D108BD9-81ED-4DB2-BD59-A6C34878D82A}">
                    <a16:rowId xmlns:a16="http://schemas.microsoft.com/office/drawing/2014/main" val="3980096847"/>
                  </a:ext>
                </a:extLst>
              </a:tr>
              <a:tr h="259778">
                <a:tc>
                  <a:txBody>
                    <a:bodyPr/>
                    <a:lstStyle/>
                    <a:p>
                      <a:pPr marL="342900" marR="0" lvl="0" indent="-342900" fontAlgn="base">
                        <a:lnSpc>
                          <a:spcPts val="1800"/>
                        </a:lnSpc>
                        <a:spcBef>
                          <a:spcPts val="0"/>
                        </a:spcBef>
                        <a:spcAft>
                          <a:spcPts val="0"/>
                        </a:spcAft>
                        <a:buSzPts val="1000"/>
                        <a:buFont typeface="Symbol" panose="05050102010706020507" pitchFamily="18" charset="2"/>
                        <a:buChar char=""/>
                        <a:tabLst>
                          <a:tab pos="457200" algn="l"/>
                        </a:tabLst>
                      </a:pPr>
                      <a:r>
                        <a:rPr lang="en-US" sz="900" b="0" spc="-10">
                          <a:effectLst/>
                          <a:latin typeface="Arial" panose="020B0604020202020204" pitchFamily="34" charset="0"/>
                          <a:ea typeface="Times New Roman" panose="02020603050405020304" pitchFamily="18" charset="0"/>
                          <a:cs typeface="Arial" panose="020B0604020202020204" pitchFamily="34" charset="0"/>
                        </a:rPr>
                        <a:t>Cocoa (Keeling) Islands</a:t>
                      </a:r>
                      <a:endParaRPr lang="en-US" sz="900" b="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spcBef>
                          <a:spcPts val="0"/>
                        </a:spcBef>
                        <a:spcAft>
                          <a:spcPts val="0"/>
                        </a:spcAft>
                      </a:pPr>
                      <a:r>
                        <a:rPr lang="en-US" sz="900" b="0">
                          <a:effectLst/>
                          <a:latin typeface="Arial" panose="020B0604020202020204" pitchFamily="34" charset="0"/>
                          <a:ea typeface="Times New Roman" panose="02020603050405020304" pitchFamily="18" charset="0"/>
                          <a:cs typeface="Arial" panose="020B0604020202020204" pitchFamily="34" charset="0"/>
                        </a:rPr>
                        <a:t>Malawi, </a:t>
                      </a:r>
                    </a:p>
                  </a:txBody>
                  <a:tcPr marL="68580" marR="68580" marT="0" marB="0"/>
                </a:tc>
                <a:extLst>
                  <a:ext uri="{0D108BD9-81ED-4DB2-BD59-A6C34878D82A}">
                    <a16:rowId xmlns:a16="http://schemas.microsoft.com/office/drawing/2014/main" val="2427647664"/>
                  </a:ext>
                </a:extLst>
              </a:tr>
              <a:tr h="295275">
                <a:tc>
                  <a:txBody>
                    <a:bodyPr/>
                    <a:lstStyle/>
                    <a:p>
                      <a:pPr marL="342900" marR="0" lvl="0" indent="-342900" fontAlgn="base">
                        <a:lnSpc>
                          <a:spcPts val="1800"/>
                        </a:lnSpc>
                        <a:spcBef>
                          <a:spcPts val="0"/>
                        </a:spcBef>
                        <a:spcAft>
                          <a:spcPts val="0"/>
                        </a:spcAft>
                        <a:buSzPts val="1000"/>
                        <a:buFont typeface="Symbol" panose="05050102010706020507" pitchFamily="18" charset="2"/>
                        <a:buChar char=""/>
                        <a:tabLst>
                          <a:tab pos="457200" algn="l"/>
                        </a:tabLst>
                      </a:pPr>
                      <a:r>
                        <a:rPr lang="en-US" sz="900" b="0" spc="-10" dirty="0">
                          <a:effectLst/>
                          <a:latin typeface="Arial" panose="020B0604020202020204" pitchFamily="34" charset="0"/>
                          <a:ea typeface="Times New Roman" panose="02020603050405020304" pitchFamily="18" charset="0"/>
                          <a:cs typeface="Arial" panose="020B0604020202020204" pitchFamily="34" charset="0"/>
                        </a:rPr>
                        <a:t>Cyprus</a:t>
                      </a:r>
                      <a:endParaRPr lang="en-US" sz="900" b="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spcBef>
                          <a:spcPts val="0"/>
                        </a:spcBef>
                        <a:spcAft>
                          <a:spcPts val="0"/>
                        </a:spcAft>
                      </a:pPr>
                      <a:r>
                        <a:rPr lang="en-US" sz="900" b="0">
                          <a:effectLst/>
                          <a:latin typeface="Arial" panose="020B0604020202020204" pitchFamily="34" charset="0"/>
                          <a:ea typeface="Times New Roman" panose="02020603050405020304" pitchFamily="18" charset="0"/>
                          <a:cs typeface="Arial" panose="020B0604020202020204" pitchFamily="34" charset="0"/>
                        </a:rPr>
                        <a:t>Namibia, </a:t>
                      </a:r>
                    </a:p>
                  </a:txBody>
                  <a:tcPr marL="68580" marR="68580" marT="0" marB="0"/>
                </a:tc>
                <a:extLst>
                  <a:ext uri="{0D108BD9-81ED-4DB2-BD59-A6C34878D82A}">
                    <a16:rowId xmlns:a16="http://schemas.microsoft.com/office/drawing/2014/main" val="3419920652"/>
                  </a:ext>
                </a:extLst>
              </a:tr>
              <a:tr h="304800">
                <a:tc>
                  <a:txBody>
                    <a:bodyPr/>
                    <a:lstStyle/>
                    <a:p>
                      <a:pPr marL="342900" marR="0" lvl="0" indent="-342900" fontAlgn="base">
                        <a:lnSpc>
                          <a:spcPts val="1800"/>
                        </a:lnSpc>
                        <a:spcBef>
                          <a:spcPts val="0"/>
                        </a:spcBef>
                        <a:spcAft>
                          <a:spcPts val="0"/>
                        </a:spcAft>
                        <a:buSzPts val="1000"/>
                        <a:buFont typeface="Symbol" panose="05050102010706020507" pitchFamily="18" charset="2"/>
                        <a:buChar char=""/>
                        <a:tabLst>
                          <a:tab pos="457200" algn="l"/>
                        </a:tabLst>
                      </a:pPr>
                      <a:r>
                        <a:rPr lang="en-US" sz="900" b="0" spc="-10" dirty="0">
                          <a:effectLst/>
                          <a:latin typeface="Arial" panose="020B0604020202020204" pitchFamily="34" charset="0"/>
                          <a:ea typeface="Times New Roman" panose="02020603050405020304" pitchFamily="18" charset="0"/>
                          <a:cs typeface="Arial" panose="020B0604020202020204" pitchFamily="34" charset="0"/>
                        </a:rPr>
                        <a:t>Fiji</a:t>
                      </a:r>
                      <a:endParaRPr lang="en-US" sz="900" b="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spcBef>
                          <a:spcPts val="0"/>
                        </a:spcBef>
                        <a:spcAft>
                          <a:spcPts val="0"/>
                        </a:spcAft>
                      </a:pPr>
                      <a:r>
                        <a:rPr lang="en-US" sz="900" b="0">
                          <a:effectLst/>
                          <a:latin typeface="Arial" panose="020B0604020202020204" pitchFamily="34" charset="0"/>
                          <a:ea typeface="Times New Roman" panose="02020603050405020304" pitchFamily="18" charset="0"/>
                          <a:cs typeface="Arial" panose="020B0604020202020204" pitchFamily="34" charset="0"/>
                        </a:rPr>
                        <a:t>Nigeria, </a:t>
                      </a:r>
                    </a:p>
                  </a:txBody>
                  <a:tcPr marL="68580" marR="68580" marT="0" marB="0"/>
                </a:tc>
                <a:extLst>
                  <a:ext uri="{0D108BD9-81ED-4DB2-BD59-A6C34878D82A}">
                    <a16:rowId xmlns:a16="http://schemas.microsoft.com/office/drawing/2014/main" val="376945942"/>
                  </a:ext>
                </a:extLst>
              </a:tr>
              <a:tr h="370840">
                <a:tc>
                  <a:txBody>
                    <a:bodyPr/>
                    <a:lstStyle/>
                    <a:p>
                      <a:pPr marL="342900" marR="0" lvl="0" indent="-342900" fontAlgn="base">
                        <a:lnSpc>
                          <a:spcPts val="1800"/>
                        </a:lnSpc>
                        <a:spcBef>
                          <a:spcPts val="0"/>
                        </a:spcBef>
                        <a:spcAft>
                          <a:spcPts val="0"/>
                        </a:spcAft>
                        <a:buSzPts val="1000"/>
                        <a:buFont typeface="Symbol" panose="05050102010706020507" pitchFamily="18" charset="2"/>
                        <a:buChar char=""/>
                        <a:tabLst>
                          <a:tab pos="457200" algn="l"/>
                        </a:tabLst>
                      </a:pPr>
                      <a:r>
                        <a:rPr lang="en-US" sz="900" b="0" spc="-10">
                          <a:effectLst/>
                          <a:latin typeface="Arial" panose="020B0604020202020204" pitchFamily="34" charset="0"/>
                          <a:ea typeface="Times New Roman" panose="02020603050405020304" pitchFamily="18" charset="0"/>
                          <a:cs typeface="Arial" panose="020B0604020202020204" pitchFamily="34" charset="0"/>
                        </a:rPr>
                        <a:t>Germany</a:t>
                      </a:r>
                      <a:endParaRPr lang="en-US" sz="900" b="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spcBef>
                          <a:spcPts val="0"/>
                        </a:spcBef>
                        <a:spcAft>
                          <a:spcPts val="0"/>
                        </a:spcAft>
                      </a:pPr>
                      <a:r>
                        <a:rPr lang="en-US" sz="900" b="0">
                          <a:effectLst/>
                          <a:latin typeface="Arial" panose="020B0604020202020204" pitchFamily="34" charset="0"/>
                          <a:ea typeface="Times New Roman" panose="02020603050405020304" pitchFamily="18" charset="0"/>
                          <a:cs typeface="Arial" panose="020B0604020202020204" pitchFamily="34" charset="0"/>
                        </a:rPr>
                        <a:t>Swaziland, </a:t>
                      </a:r>
                    </a:p>
                  </a:txBody>
                  <a:tcPr marL="68580" marR="68580" marT="0" marB="0"/>
                </a:tc>
                <a:extLst>
                  <a:ext uri="{0D108BD9-81ED-4DB2-BD59-A6C34878D82A}">
                    <a16:rowId xmlns:a16="http://schemas.microsoft.com/office/drawing/2014/main" val="582327683"/>
                  </a:ext>
                </a:extLst>
              </a:tr>
              <a:tr h="370840">
                <a:tc>
                  <a:txBody>
                    <a:bodyPr/>
                    <a:lstStyle/>
                    <a:p>
                      <a:pPr marL="342900" marR="0" lvl="0" indent="-342900" fontAlgn="base">
                        <a:lnSpc>
                          <a:spcPts val="1800"/>
                        </a:lnSpc>
                        <a:spcBef>
                          <a:spcPts val="0"/>
                        </a:spcBef>
                        <a:spcAft>
                          <a:spcPts val="0"/>
                        </a:spcAft>
                        <a:buSzPts val="1000"/>
                        <a:buFont typeface="Symbol" panose="05050102010706020507" pitchFamily="18" charset="2"/>
                        <a:buChar char=""/>
                        <a:tabLst>
                          <a:tab pos="457200" algn="l"/>
                        </a:tabLst>
                      </a:pPr>
                      <a:r>
                        <a:rPr lang="en-US" sz="900" b="0" spc="-10" dirty="0">
                          <a:effectLst/>
                          <a:latin typeface="Arial" panose="020B0604020202020204" pitchFamily="34" charset="0"/>
                          <a:ea typeface="Times New Roman" panose="02020603050405020304" pitchFamily="18" charset="0"/>
                          <a:cs typeface="Arial" panose="020B0604020202020204" pitchFamily="34" charset="0"/>
                        </a:rPr>
                        <a:t>Guernsey (Bailiwick of)</a:t>
                      </a:r>
                      <a:endParaRPr lang="en-US" sz="900" b="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spcBef>
                          <a:spcPts val="0"/>
                        </a:spcBef>
                        <a:spcAft>
                          <a:spcPts val="0"/>
                        </a:spcAft>
                      </a:pPr>
                      <a:r>
                        <a:rPr lang="en-US" sz="900" b="0">
                          <a:effectLst/>
                          <a:latin typeface="Arial" panose="020B0604020202020204" pitchFamily="34" charset="0"/>
                          <a:ea typeface="Times New Roman" panose="02020603050405020304" pitchFamily="18" charset="0"/>
                          <a:cs typeface="Arial" panose="020B0604020202020204" pitchFamily="34" charset="0"/>
                        </a:rPr>
                        <a:t>Zambia and </a:t>
                      </a:r>
                    </a:p>
                  </a:txBody>
                  <a:tcPr marL="68580" marR="68580" marT="0" marB="0"/>
                </a:tc>
                <a:extLst>
                  <a:ext uri="{0D108BD9-81ED-4DB2-BD59-A6C34878D82A}">
                    <a16:rowId xmlns:a16="http://schemas.microsoft.com/office/drawing/2014/main" val="379523034"/>
                  </a:ext>
                </a:extLst>
              </a:tr>
              <a:tr h="370840">
                <a:tc>
                  <a:txBody>
                    <a:bodyPr/>
                    <a:lstStyle/>
                    <a:p>
                      <a:pPr marL="342900" marR="0" lvl="0" indent="-342900" fontAlgn="base">
                        <a:lnSpc>
                          <a:spcPts val="1800"/>
                        </a:lnSpc>
                        <a:spcBef>
                          <a:spcPts val="0"/>
                        </a:spcBef>
                        <a:spcAft>
                          <a:spcPts val="0"/>
                        </a:spcAft>
                        <a:buSzPts val="1000"/>
                        <a:buFont typeface="Symbol" panose="05050102010706020507" pitchFamily="18" charset="2"/>
                        <a:buChar char=""/>
                        <a:tabLst>
                          <a:tab pos="457200" algn="l"/>
                        </a:tabLst>
                      </a:pPr>
                      <a:r>
                        <a:rPr lang="en-US" sz="900" b="0" spc="-10" dirty="0">
                          <a:effectLst/>
                          <a:latin typeface="Arial" panose="020B0604020202020204" pitchFamily="34" charset="0"/>
                          <a:ea typeface="Times New Roman" panose="02020603050405020304" pitchFamily="18" charset="0"/>
                          <a:cs typeface="Arial" panose="020B0604020202020204" pitchFamily="34" charset="0"/>
                        </a:rPr>
                        <a:t>Hong Kong; </a:t>
                      </a:r>
                      <a:r>
                        <a:rPr lang="en-US" sz="900" b="0" kern="1200" dirty="0">
                          <a:solidFill>
                            <a:schemeClr val="dk1"/>
                          </a:solidFill>
                          <a:effectLst/>
                          <a:latin typeface="Arial" panose="020B0604020202020204" pitchFamily="34" charset="0"/>
                          <a:ea typeface="+mn-ea"/>
                          <a:cs typeface="Arial" panose="020B0604020202020204" pitchFamily="34" charset="0"/>
                        </a:rPr>
                        <a:t>Swaziland</a:t>
                      </a:r>
                      <a:endParaRPr lang="en-US" sz="900" b="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spcBef>
                          <a:spcPts val="0"/>
                        </a:spcBef>
                        <a:spcAft>
                          <a:spcPts val="0"/>
                        </a:spcAft>
                      </a:pPr>
                      <a:r>
                        <a:rPr lang="en-US" sz="900" b="0" dirty="0">
                          <a:effectLst/>
                          <a:latin typeface="Arial" panose="020B0604020202020204" pitchFamily="34" charset="0"/>
                          <a:ea typeface="Times New Roman" panose="02020603050405020304" pitchFamily="18" charset="0"/>
                          <a:cs typeface="Arial" panose="020B0604020202020204" pitchFamily="34" charset="0"/>
                        </a:rPr>
                        <a:t>Zimbabwe</a:t>
                      </a:r>
                    </a:p>
                  </a:txBody>
                  <a:tcPr marL="68580" marR="68580" marT="0" marB="0"/>
                </a:tc>
                <a:extLst>
                  <a:ext uri="{0D108BD9-81ED-4DB2-BD59-A6C34878D82A}">
                    <a16:rowId xmlns:a16="http://schemas.microsoft.com/office/drawing/2014/main" val="2418313432"/>
                  </a:ext>
                </a:extLst>
              </a:tr>
              <a:tr h="370840">
                <a:tc>
                  <a:txBody>
                    <a:bodyPr/>
                    <a:lstStyle/>
                    <a:p>
                      <a:pPr marL="342900" marR="0" lvl="0" indent="-342900" algn="l" defTabSz="914400" rtl="0" eaLnBrk="1" fontAlgn="base" latinLnBrk="0" hangingPunct="1">
                        <a:lnSpc>
                          <a:spcPts val="1800"/>
                        </a:lnSpc>
                        <a:spcBef>
                          <a:spcPts val="0"/>
                        </a:spcBef>
                        <a:spcAft>
                          <a:spcPts val="0"/>
                        </a:spcAft>
                        <a:buClrTx/>
                        <a:buSzPts val="1000"/>
                        <a:buFont typeface="Symbol" panose="05050102010706020507" pitchFamily="18" charset="2"/>
                        <a:buChar char=""/>
                        <a:tabLst>
                          <a:tab pos="457200" algn="l"/>
                        </a:tabLst>
                        <a:defRPr/>
                      </a:pPr>
                      <a:r>
                        <a:rPr lang="en-US" sz="900" b="0" spc="-10" dirty="0">
                          <a:effectLst/>
                          <a:latin typeface="Arial" panose="020B0604020202020204" pitchFamily="34" charset="0"/>
                          <a:ea typeface="Times New Roman" panose="02020603050405020304" pitchFamily="18" charset="0"/>
                          <a:cs typeface="Arial" panose="020B0604020202020204" pitchFamily="34" charset="0"/>
                        </a:rPr>
                        <a:t>Isle of Jersey; Isle of Man</a:t>
                      </a:r>
                      <a:endParaRPr lang="en-US" sz="900" b="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endParaRPr lang="en-US" sz="900" b="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789082915"/>
                  </a:ext>
                </a:extLst>
              </a:tr>
              <a:tr h="370840">
                <a:tc>
                  <a:txBody>
                    <a:bodyPr/>
                    <a:lstStyle/>
                    <a:p>
                      <a:pPr marL="342900" marR="0" lvl="0" indent="-342900" fontAlgn="base">
                        <a:lnSpc>
                          <a:spcPts val="1800"/>
                        </a:lnSpc>
                        <a:spcBef>
                          <a:spcPts val="0"/>
                        </a:spcBef>
                        <a:spcAft>
                          <a:spcPts val="0"/>
                        </a:spcAft>
                        <a:buSzPts val="1000"/>
                        <a:buFont typeface="Symbol" panose="05050102010706020507" pitchFamily="18" charset="2"/>
                        <a:buChar char=""/>
                        <a:tabLst>
                          <a:tab pos="457200" algn="l"/>
                        </a:tabLst>
                      </a:pPr>
                      <a:r>
                        <a:rPr lang="en-US" sz="900" b="0" spc="-10" dirty="0">
                          <a:effectLst/>
                          <a:latin typeface="Arial" panose="020B0604020202020204" pitchFamily="34" charset="0"/>
                          <a:ea typeface="Times New Roman" panose="02020603050405020304" pitchFamily="18" charset="0"/>
                          <a:cs typeface="Arial" panose="020B0604020202020204" pitchFamily="34" charset="0"/>
                        </a:rPr>
                        <a:t>Kenya; </a:t>
                      </a:r>
                      <a:r>
                        <a:rPr lang="en-US" sz="900" b="0" kern="1200" dirty="0">
                          <a:solidFill>
                            <a:schemeClr val="dk1"/>
                          </a:solidFill>
                          <a:effectLst/>
                          <a:latin typeface="Arial" panose="020B0604020202020204" pitchFamily="34" charset="0"/>
                          <a:ea typeface="+mn-ea"/>
                          <a:cs typeface="Arial" panose="020B0604020202020204" pitchFamily="34" charset="0"/>
                        </a:rPr>
                        <a:t>Namibia; New Zealand</a:t>
                      </a:r>
                      <a:endParaRPr lang="en-US" sz="900" b="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endParaRPr lang="en-US" sz="900" b="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278077051"/>
                  </a:ext>
                </a:extLst>
              </a:tr>
              <a:tr h="370840">
                <a:tc>
                  <a:txBody>
                    <a:bodyPr/>
                    <a:lstStyle/>
                    <a:p>
                      <a:pPr marL="342900" marR="0" lvl="0" indent="-342900" fontAlgn="base">
                        <a:lnSpc>
                          <a:spcPts val="1800"/>
                        </a:lnSpc>
                        <a:spcBef>
                          <a:spcPts val="0"/>
                        </a:spcBef>
                        <a:spcAft>
                          <a:spcPts val="0"/>
                        </a:spcAft>
                        <a:buSzPts val="1000"/>
                        <a:buFont typeface="Symbol" panose="05050102010706020507" pitchFamily="18" charset="2"/>
                        <a:buChar char=""/>
                        <a:tabLst>
                          <a:tab pos="457200" algn="l"/>
                        </a:tabLst>
                      </a:pPr>
                      <a:r>
                        <a:rPr lang="en-US" sz="900" b="0" spc="-10" dirty="0">
                          <a:effectLst/>
                          <a:latin typeface="Arial" panose="020B0604020202020204" pitchFamily="34" charset="0"/>
                          <a:ea typeface="Times New Roman" panose="02020603050405020304" pitchFamily="18" charset="0"/>
                          <a:cs typeface="Arial" panose="020B0604020202020204" pitchFamily="34" charset="0"/>
                        </a:rPr>
                        <a:t>Lesotho; </a:t>
                      </a:r>
                      <a:r>
                        <a:rPr lang="en-US" sz="900" b="0" kern="1200" dirty="0">
                          <a:solidFill>
                            <a:schemeClr val="dk1"/>
                          </a:solidFill>
                          <a:effectLst/>
                          <a:latin typeface="Arial" panose="020B0604020202020204" pitchFamily="34" charset="0"/>
                          <a:ea typeface="+mn-ea"/>
                          <a:cs typeface="Arial" panose="020B0604020202020204" pitchFamily="34" charset="0"/>
                        </a:rPr>
                        <a:t>Nigeria; Norfolk Island; </a:t>
                      </a:r>
                      <a:endParaRPr lang="en-US" sz="900" b="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endParaRPr lang="en-US" sz="900" b="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292921603"/>
                  </a:ext>
                </a:extLst>
              </a:tr>
              <a:tr h="370840">
                <a:tc>
                  <a:txBody>
                    <a:bodyPr/>
                    <a:lstStyle/>
                    <a:p>
                      <a:pPr marL="342900" marR="0" lvl="0" indent="-342900" fontAlgn="base">
                        <a:lnSpc>
                          <a:spcPts val="1800"/>
                        </a:lnSpc>
                        <a:spcBef>
                          <a:spcPts val="0"/>
                        </a:spcBef>
                        <a:spcAft>
                          <a:spcPts val="0"/>
                        </a:spcAft>
                        <a:buSzPts val="1000"/>
                        <a:buFont typeface="Symbol" panose="05050102010706020507" pitchFamily="18" charset="2"/>
                        <a:buChar char=""/>
                        <a:tabLst>
                          <a:tab pos="457200" algn="l"/>
                        </a:tabLst>
                      </a:pPr>
                      <a:r>
                        <a:rPr lang="en-US" sz="900" b="0" spc="-10" dirty="0">
                          <a:effectLst/>
                          <a:latin typeface="Arial" panose="020B0604020202020204" pitchFamily="34" charset="0"/>
                          <a:ea typeface="Times New Roman" panose="02020603050405020304" pitchFamily="18" charset="0"/>
                          <a:cs typeface="Arial" panose="020B0604020202020204" pitchFamily="34" charset="0"/>
                        </a:rPr>
                        <a:t>Malawi; </a:t>
                      </a:r>
                      <a:r>
                        <a:rPr lang="en-US" sz="900" b="0" kern="1200" dirty="0">
                          <a:solidFill>
                            <a:schemeClr val="dk1"/>
                          </a:solidFill>
                          <a:effectLst/>
                          <a:latin typeface="Arial" panose="020B0604020202020204" pitchFamily="34" charset="0"/>
                          <a:ea typeface="+mn-ea"/>
                          <a:cs typeface="Arial" panose="020B0604020202020204" pitchFamily="34" charset="0"/>
                        </a:rPr>
                        <a:t>Sarawak; Singapore; St Helena</a:t>
                      </a:r>
                      <a:endParaRPr lang="en-US" sz="900" b="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endParaRPr lang="en-US" sz="900" b="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044855000"/>
                  </a:ext>
                </a:extLst>
              </a:tr>
              <a:tr h="370840">
                <a:tc>
                  <a:txBody>
                    <a:bodyPr/>
                    <a:lstStyle/>
                    <a:p>
                      <a:pPr marL="342900" marR="0" lvl="0" indent="-342900" fontAlgn="base">
                        <a:lnSpc>
                          <a:spcPts val="1800"/>
                        </a:lnSpc>
                        <a:spcBef>
                          <a:spcPts val="0"/>
                        </a:spcBef>
                        <a:spcAft>
                          <a:spcPts val="0"/>
                        </a:spcAft>
                        <a:buSzPts val="1000"/>
                        <a:buFont typeface="Symbol" panose="05050102010706020507" pitchFamily="18" charset="2"/>
                        <a:buChar char=""/>
                        <a:tabLst>
                          <a:tab pos="457200" algn="l"/>
                        </a:tabLst>
                      </a:pPr>
                      <a:r>
                        <a:rPr lang="en-US" sz="900" b="0" kern="1200" dirty="0">
                          <a:solidFill>
                            <a:schemeClr val="dk1"/>
                          </a:solidFill>
                          <a:effectLst/>
                          <a:latin typeface="Arial" panose="020B0604020202020204" pitchFamily="34" charset="0"/>
                          <a:ea typeface="+mn-ea"/>
                          <a:cs typeface="Arial" panose="020B0604020202020204" pitchFamily="34" charset="0"/>
                        </a:rPr>
                        <a:t>United Kingdom</a:t>
                      </a:r>
                      <a:br>
                        <a:rPr lang="en-US" sz="900" b="0" kern="1200" dirty="0">
                          <a:solidFill>
                            <a:schemeClr val="dk1"/>
                          </a:solidFill>
                          <a:effectLst/>
                          <a:latin typeface="Arial" panose="020B0604020202020204" pitchFamily="34" charset="0"/>
                          <a:ea typeface="+mn-ea"/>
                          <a:cs typeface="Arial" panose="020B0604020202020204" pitchFamily="34" charset="0"/>
                        </a:rPr>
                      </a:br>
                      <a:r>
                        <a:rPr lang="en-US" sz="900" b="0" kern="1200" dirty="0">
                          <a:solidFill>
                            <a:schemeClr val="dk1"/>
                          </a:solidFill>
                          <a:effectLst/>
                          <a:latin typeface="Arial" panose="020B0604020202020204" pitchFamily="34" charset="0"/>
                          <a:ea typeface="+mn-ea"/>
                          <a:cs typeface="Arial" panose="020B0604020202020204" pitchFamily="34" charset="0"/>
                        </a:rPr>
                        <a:t>England - Northern Ireland - Scotland - Wales</a:t>
                      </a:r>
                      <a:endParaRPr lang="en-US" sz="900" b="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endParaRPr lang="en-US" sz="900" b="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260807411"/>
                  </a:ext>
                </a:extLst>
              </a:tr>
              <a:tr h="370840">
                <a:tc>
                  <a:txBody>
                    <a:bodyPr/>
                    <a:lstStyle/>
                    <a:p>
                      <a:pPr marL="342900" marR="0" lvl="0" indent="-342900" fontAlgn="base">
                        <a:lnSpc>
                          <a:spcPts val="1800"/>
                        </a:lnSpc>
                        <a:spcBef>
                          <a:spcPts val="0"/>
                        </a:spcBef>
                        <a:spcAft>
                          <a:spcPts val="0"/>
                        </a:spcAft>
                        <a:buSzPts val="1000"/>
                        <a:buFont typeface="Symbol" panose="05050102010706020507" pitchFamily="18" charset="2"/>
                        <a:buChar char=""/>
                        <a:tabLst>
                          <a:tab pos="457200" algn="l"/>
                        </a:tabLst>
                      </a:pPr>
                      <a:endParaRPr lang="en-US"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endParaRPr lang="en-US"/>
                    </a:p>
                  </a:txBody>
                  <a:tcPr/>
                </a:tc>
                <a:extLst>
                  <a:ext uri="{0D108BD9-81ED-4DB2-BD59-A6C34878D82A}">
                    <a16:rowId xmlns:a16="http://schemas.microsoft.com/office/drawing/2014/main" val="2094238794"/>
                  </a:ext>
                </a:extLst>
              </a:tr>
              <a:tr h="0">
                <a:tc>
                  <a:txBody>
                    <a:bodyPr/>
                    <a:lstStyle/>
                    <a:p>
                      <a:pPr marL="342900" marR="0" lvl="0" indent="-342900" fontAlgn="base">
                        <a:lnSpc>
                          <a:spcPts val="1800"/>
                        </a:lnSpc>
                        <a:spcBef>
                          <a:spcPts val="0"/>
                        </a:spcBef>
                        <a:spcAft>
                          <a:spcPts val="0"/>
                        </a:spcAft>
                        <a:buSzPts val="1000"/>
                        <a:buFont typeface="Symbol" panose="05050102010706020507" pitchFamily="18" charset="2"/>
                        <a:buChar char=""/>
                        <a:tabLst>
                          <a:tab pos="457200" algn="l"/>
                        </a:tabLst>
                      </a:pP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endParaRPr lang="en-US"/>
                    </a:p>
                  </a:txBody>
                  <a:tcPr/>
                </a:tc>
                <a:extLst>
                  <a:ext uri="{0D108BD9-81ED-4DB2-BD59-A6C34878D82A}">
                    <a16:rowId xmlns:a16="http://schemas.microsoft.com/office/drawing/2014/main" val="1574613738"/>
                  </a:ext>
                </a:extLst>
              </a:tr>
              <a:tr h="370840">
                <a:tc>
                  <a:txBody>
                    <a:bodyPr/>
                    <a:lstStyle/>
                    <a:p>
                      <a:pPr marL="342900" marR="0" lvl="0" indent="-342900" fontAlgn="base">
                        <a:lnSpc>
                          <a:spcPts val="1800"/>
                        </a:lnSpc>
                        <a:spcBef>
                          <a:spcPts val="0"/>
                        </a:spcBef>
                        <a:spcAft>
                          <a:spcPts val="0"/>
                        </a:spcAft>
                        <a:buSzPts val="1000"/>
                        <a:buFont typeface="Symbol" panose="05050102010706020507" pitchFamily="18" charset="2"/>
                        <a:buChar char=""/>
                        <a:tabLst>
                          <a:tab pos="457200" algn="l"/>
                        </a:tabLst>
                      </a:pPr>
                      <a:endParaRPr lang="en-US"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endParaRPr lang="en-US"/>
                    </a:p>
                  </a:txBody>
                  <a:tcPr/>
                </a:tc>
                <a:extLst>
                  <a:ext uri="{0D108BD9-81ED-4DB2-BD59-A6C34878D82A}">
                    <a16:rowId xmlns:a16="http://schemas.microsoft.com/office/drawing/2014/main" val="2183603769"/>
                  </a:ext>
                </a:extLst>
              </a:tr>
              <a:tr h="370840">
                <a:tc>
                  <a:txBody>
                    <a:bodyPr/>
                    <a:lstStyle/>
                    <a:p>
                      <a:endParaRPr lang="en-US"/>
                    </a:p>
                  </a:txBody>
                  <a:tcPr/>
                </a:tc>
                <a:tc>
                  <a:txBody>
                    <a:bodyPr/>
                    <a:lstStyle/>
                    <a:p>
                      <a:endParaRPr lang="en-US"/>
                    </a:p>
                  </a:txBody>
                  <a:tcPr/>
                </a:tc>
                <a:extLst>
                  <a:ext uri="{0D108BD9-81ED-4DB2-BD59-A6C34878D82A}">
                    <a16:rowId xmlns:a16="http://schemas.microsoft.com/office/drawing/2014/main" val="1536689892"/>
                  </a:ext>
                </a:extLst>
              </a:tr>
              <a:tr h="370840">
                <a:tc>
                  <a:txBody>
                    <a:bodyPr/>
                    <a:lstStyle/>
                    <a:p>
                      <a:endParaRPr lang="en-US" dirty="0"/>
                    </a:p>
                  </a:txBody>
                  <a:tcPr/>
                </a:tc>
                <a:tc>
                  <a:txBody>
                    <a:bodyPr/>
                    <a:lstStyle/>
                    <a:p>
                      <a:endParaRPr lang="en-US" dirty="0"/>
                    </a:p>
                  </a:txBody>
                  <a:tcPr/>
                </a:tc>
                <a:extLst>
                  <a:ext uri="{0D108BD9-81ED-4DB2-BD59-A6C34878D82A}">
                    <a16:rowId xmlns:a16="http://schemas.microsoft.com/office/drawing/2014/main" val="774641915"/>
                  </a:ext>
                </a:extLst>
              </a:tr>
            </a:tbl>
          </a:graphicData>
        </a:graphic>
      </p:graphicFrame>
    </p:spTree>
    <p:extLst>
      <p:ext uri="{BB962C8B-B14F-4D97-AF65-F5344CB8AC3E}">
        <p14:creationId xmlns:p14="http://schemas.microsoft.com/office/powerpoint/2010/main" val="20033448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F212695E-421B-4FF6-A91B-BB6244A18DD8}" type="slidenum">
              <a:rPr lang="en-US" altLang="en-US" sz="1000" b="1">
                <a:solidFill>
                  <a:srgbClr val="A7A399"/>
                </a:solidFill>
              </a:rPr>
              <a:pPr/>
              <a:t>5</a:t>
            </a:fld>
            <a:endParaRPr lang="en-US" altLang="en-US" sz="1000" b="1" dirty="0">
              <a:solidFill>
                <a:srgbClr val="A7A399"/>
              </a:solidFill>
            </a:endParaRPr>
          </a:p>
        </p:txBody>
      </p:sp>
      <p:sp>
        <p:nvSpPr>
          <p:cNvPr id="5122" name="Title 3"/>
          <p:cNvSpPr>
            <a:spLocks noGrp="1"/>
          </p:cNvSpPr>
          <p:nvPr>
            <p:ph type="title" idx="4294967295"/>
          </p:nvPr>
        </p:nvSpPr>
        <p:spPr>
          <a:xfrm>
            <a:off x="1640523" y="254001"/>
            <a:ext cx="6524909" cy="365125"/>
          </a:xfrm>
          <a:prstGeom prst="rect">
            <a:avLst/>
          </a:prstGeom>
          <a:ln>
            <a:noFill/>
          </a:ln>
          <a:effectLst/>
          <a:scene3d>
            <a:camera prst="orthographicFront">
              <a:rot lat="0" lon="0" rev="0"/>
            </a:camera>
            <a:lightRig rig="contrasting" dir="t">
              <a:rot lat="0" lon="0" rev="1500000"/>
            </a:lightRig>
          </a:scene3d>
          <a:sp3d prstMaterial="metal">
            <a:bevelT w="88900" h="88900"/>
          </a:sp3d>
        </p:spPr>
        <p:txBody>
          <a:bodyPr anchor="t" anchorCtr="0">
            <a:noAutofit/>
          </a:bodyPr>
          <a:lstStyle/>
          <a:p>
            <a:r>
              <a:rPr lang="en-ZA" sz="2400" b="1" u="sng" dirty="0"/>
              <a:t> </a:t>
            </a:r>
            <a:endParaRPr lang="en-ZA" sz="2400" dirty="0"/>
          </a:p>
        </p:txBody>
      </p:sp>
      <p:sp>
        <p:nvSpPr>
          <p:cNvPr id="8" name="TextBox 7"/>
          <p:cNvSpPr txBox="1"/>
          <p:nvPr/>
        </p:nvSpPr>
        <p:spPr>
          <a:xfrm>
            <a:off x="-392615" y="436563"/>
            <a:ext cx="10780954" cy="1107996"/>
          </a:xfrm>
          <a:prstGeom prst="rect">
            <a:avLst/>
          </a:prstGeom>
          <a:noFill/>
        </p:spPr>
        <p:txBody>
          <a:bodyPr wrap="square" rtlCol="0">
            <a:spAutoFit/>
          </a:bodyPr>
          <a:lstStyle/>
          <a:p>
            <a:pPr algn="ctr"/>
            <a:r>
              <a:rPr lang="en-US" altLang="en-US" sz="2400" b="1" dirty="0">
                <a:solidFill>
                  <a:prstClr val="black"/>
                </a:solidFill>
                <a:ea typeface="+mj-ea"/>
                <a:cs typeface="+mj-cs"/>
              </a:rPr>
              <a:t>Provisional maintenance orders made in South Africa and transmission thereof (Section 8 of Act 80 of 1963)</a:t>
            </a:r>
            <a:br>
              <a:rPr lang="en-US" altLang="en-US" sz="3200" dirty="0">
                <a:solidFill>
                  <a:prstClr val="black"/>
                </a:solidFill>
                <a:ea typeface="+mj-ea"/>
                <a:cs typeface="+mj-cs"/>
              </a:rPr>
            </a:br>
            <a:endParaRPr lang="en-ZA" dirty="0"/>
          </a:p>
        </p:txBody>
      </p:sp>
      <p:sp>
        <p:nvSpPr>
          <p:cNvPr id="3" name="Rectangle 2"/>
          <p:cNvSpPr/>
          <p:nvPr/>
        </p:nvSpPr>
        <p:spPr>
          <a:xfrm>
            <a:off x="0" y="1362686"/>
            <a:ext cx="12192000" cy="5690789"/>
          </a:xfrm>
          <a:prstGeom prst="rect">
            <a:avLst/>
          </a:prstGeom>
        </p:spPr>
        <p:txBody>
          <a:bodyPr wrap="square">
            <a:spAutoFit/>
          </a:bodyPr>
          <a:lstStyle/>
          <a:p>
            <a:pPr marL="342900" indent="-342900">
              <a:lnSpc>
                <a:spcPct val="80000"/>
              </a:lnSpc>
              <a:spcBef>
                <a:spcPct val="20000"/>
              </a:spcBef>
              <a:buFont typeface="Arial"/>
              <a:buChar char="•"/>
            </a:pPr>
            <a:r>
              <a:rPr lang="en-ZA" altLang="en-US" sz="1700" dirty="0">
                <a:solidFill>
                  <a:prstClr val="black"/>
                </a:solidFill>
                <a:latin typeface="Arial" panose="020B0604020202020204" pitchFamily="34" charset="0"/>
                <a:cs typeface="Arial" panose="020B0604020202020204" pitchFamily="34" charset="0"/>
              </a:rPr>
              <a:t>The country should be a proclaimed country in terms of the Act</a:t>
            </a:r>
          </a:p>
          <a:p>
            <a:pPr marL="342900" indent="-342900">
              <a:lnSpc>
                <a:spcPct val="80000"/>
              </a:lnSpc>
              <a:spcBef>
                <a:spcPct val="20000"/>
              </a:spcBef>
              <a:buFont typeface="Arial"/>
              <a:buChar char="•"/>
            </a:pPr>
            <a:r>
              <a:rPr lang="en-ZA" altLang="en-US" sz="1700" dirty="0">
                <a:solidFill>
                  <a:prstClr val="black"/>
                </a:solidFill>
                <a:latin typeface="Arial" panose="020B0604020202020204" pitchFamily="34" charset="0"/>
                <a:cs typeface="Arial" panose="020B0604020202020204" pitchFamily="34" charset="0"/>
              </a:rPr>
              <a:t>Enquiry to be held in terms of Maintenance Act 1998 (Section 10) in absence of respondent (Section 8(1) of Act 80 of 1963)</a:t>
            </a:r>
          </a:p>
          <a:p>
            <a:pPr marL="342900" indent="-342900">
              <a:lnSpc>
                <a:spcPct val="80000"/>
              </a:lnSpc>
              <a:spcBef>
                <a:spcPct val="20000"/>
              </a:spcBef>
              <a:buFont typeface="Arial"/>
              <a:buChar char="•"/>
            </a:pPr>
            <a:r>
              <a:rPr lang="en-ZA" altLang="en-US" sz="1700" dirty="0">
                <a:solidFill>
                  <a:prstClr val="black"/>
                </a:solidFill>
                <a:latin typeface="Arial" panose="020B0604020202020204" pitchFamily="34" charset="0"/>
                <a:cs typeface="Arial" panose="020B0604020202020204" pitchFamily="34" charset="0"/>
              </a:rPr>
              <a:t>Evidence of all witnesses at enquiry to be read over and signed by them (Section 8(1))</a:t>
            </a:r>
          </a:p>
          <a:p>
            <a:pPr marL="342900" indent="-342900">
              <a:lnSpc>
                <a:spcPct val="80000"/>
              </a:lnSpc>
              <a:spcBef>
                <a:spcPct val="20000"/>
              </a:spcBef>
              <a:buFont typeface="Arial"/>
              <a:buChar char="•"/>
            </a:pPr>
            <a:r>
              <a:rPr lang="en-ZA" altLang="en-US" sz="1700" dirty="0">
                <a:solidFill>
                  <a:prstClr val="black"/>
                </a:solidFill>
                <a:latin typeface="Arial" panose="020B0604020202020204" pitchFamily="34" charset="0"/>
                <a:cs typeface="Arial" panose="020B0604020202020204" pitchFamily="34" charset="0"/>
              </a:rPr>
              <a:t>Court to make provisional order with a view to the confirmation of the provisional order in a proclaimed country</a:t>
            </a:r>
            <a:r>
              <a:rPr lang="en-ZA" altLang="en-US" sz="1700" dirty="0">
                <a:solidFill>
                  <a:srgbClr val="00B050"/>
                </a:solidFill>
                <a:latin typeface="Arial" panose="020B0604020202020204" pitchFamily="34" charset="0"/>
                <a:cs typeface="Arial" panose="020B0604020202020204" pitchFamily="34" charset="0"/>
              </a:rPr>
              <a:t> </a:t>
            </a:r>
            <a:r>
              <a:rPr lang="en-ZA" altLang="en-US" sz="1700" dirty="0">
                <a:solidFill>
                  <a:prstClr val="black"/>
                </a:solidFill>
                <a:latin typeface="Arial" panose="020B0604020202020204" pitchFamily="34" charset="0"/>
                <a:cs typeface="Arial" panose="020B0604020202020204" pitchFamily="34" charset="0"/>
              </a:rPr>
              <a:t>(Section 8(2))</a:t>
            </a:r>
          </a:p>
          <a:p>
            <a:pPr marL="342900" indent="-342900">
              <a:lnSpc>
                <a:spcPct val="80000"/>
              </a:lnSpc>
              <a:spcBef>
                <a:spcPct val="20000"/>
              </a:spcBef>
              <a:buFont typeface="Arial"/>
              <a:buChar char="•"/>
            </a:pPr>
            <a:r>
              <a:rPr lang="en-US" altLang="en-US" sz="1700" dirty="0">
                <a:solidFill>
                  <a:prstClr val="black"/>
                </a:solidFill>
                <a:latin typeface="Arial" panose="020B0604020202020204" pitchFamily="34" charset="0"/>
                <a:cs typeface="Arial" panose="020B0604020202020204" pitchFamily="34" charset="0"/>
              </a:rPr>
              <a:t>Orders should state separately the amounts of maintenance payable in respect of the wife and each child. It should also state until what age maintenance in respect of each child should be paid (DOJ&amp;CD Codified Instructions)  </a:t>
            </a:r>
          </a:p>
          <a:p>
            <a:pPr marL="342900" indent="-342900">
              <a:lnSpc>
                <a:spcPct val="80000"/>
              </a:lnSpc>
              <a:spcBef>
                <a:spcPct val="20000"/>
              </a:spcBef>
              <a:buFont typeface="Arial"/>
              <a:buChar char="•"/>
            </a:pPr>
            <a:r>
              <a:rPr lang="en-US" altLang="en-US" sz="1700" dirty="0">
                <a:solidFill>
                  <a:prstClr val="black"/>
                </a:solidFill>
                <a:latin typeface="Arial" panose="020B0604020202020204" pitchFamily="34" charset="0"/>
                <a:cs typeface="Arial" panose="020B0604020202020204" pitchFamily="34" charset="0"/>
              </a:rPr>
              <a:t>The order must explicitly state that it is made provisionally and that it has no effect unless and until confirmed by a competent court in the proclaimed country. </a:t>
            </a:r>
          </a:p>
          <a:p>
            <a:pPr marL="342900" indent="-342900">
              <a:lnSpc>
                <a:spcPct val="80000"/>
              </a:lnSpc>
              <a:spcBef>
                <a:spcPct val="20000"/>
              </a:spcBef>
              <a:buFont typeface="Arial"/>
              <a:buChar char="•"/>
            </a:pPr>
            <a:r>
              <a:rPr lang="en-US" altLang="en-US" sz="1700" dirty="0">
                <a:solidFill>
                  <a:prstClr val="black"/>
                </a:solidFill>
                <a:latin typeface="Arial" panose="020B0604020202020204" pitchFamily="34" charset="0"/>
                <a:cs typeface="Arial" panose="020B0604020202020204" pitchFamily="34" charset="0"/>
              </a:rPr>
              <a:t>In order to facilitate the identification of the defendant and tracing his whereabouts in the proclaimed country, all relevant information in regard to that person must be furnished.</a:t>
            </a:r>
            <a:endParaRPr lang="en-ZA" altLang="en-US" sz="1700" b="1" u="sng" dirty="0">
              <a:solidFill>
                <a:prstClr val="black"/>
              </a:solidFill>
              <a:latin typeface="Arial" panose="020B0604020202020204" pitchFamily="34" charset="0"/>
              <a:cs typeface="Arial" panose="020B0604020202020204" pitchFamily="34" charset="0"/>
            </a:endParaRPr>
          </a:p>
          <a:p>
            <a:pPr marL="342900" indent="-342900">
              <a:lnSpc>
                <a:spcPct val="80000"/>
              </a:lnSpc>
              <a:spcBef>
                <a:spcPct val="20000"/>
              </a:spcBef>
              <a:buFont typeface="Arial"/>
              <a:buChar char="•"/>
            </a:pPr>
            <a:r>
              <a:rPr lang="en-ZA" altLang="en-US" sz="1700" dirty="0">
                <a:solidFill>
                  <a:prstClr val="black"/>
                </a:solidFill>
                <a:latin typeface="Arial" panose="020B0604020202020204" pitchFamily="34" charset="0"/>
                <a:cs typeface="Arial" panose="020B0604020202020204" pitchFamily="34" charset="0"/>
              </a:rPr>
              <a:t>Provisional order to be forwarded – together with relevant documentation – to DOJ&amp;CD Head Office for transmission through diplomatic channels (Section 8(2)). The following documents should be forwarded:</a:t>
            </a:r>
          </a:p>
          <a:p>
            <a:pPr marL="742950" lvl="1" indent="-285750">
              <a:lnSpc>
                <a:spcPct val="80000"/>
              </a:lnSpc>
              <a:spcBef>
                <a:spcPct val="20000"/>
              </a:spcBef>
              <a:buFont typeface="Arial"/>
              <a:buChar char="–"/>
            </a:pPr>
            <a:r>
              <a:rPr lang="en-US" altLang="en-US" sz="1700" dirty="0">
                <a:solidFill>
                  <a:prstClr val="black"/>
                </a:solidFill>
                <a:latin typeface="Arial" panose="020B0604020202020204" pitchFamily="34" charset="0"/>
                <a:cs typeface="Arial" panose="020B0604020202020204" pitchFamily="34" charset="0"/>
              </a:rPr>
              <a:t>Four certified copies of the provisional order</a:t>
            </a:r>
            <a:endParaRPr lang="en-ZA" altLang="en-US" sz="1700" b="1" u="sng" dirty="0">
              <a:solidFill>
                <a:prstClr val="black"/>
              </a:solidFill>
              <a:latin typeface="Arial" panose="020B0604020202020204" pitchFamily="34" charset="0"/>
              <a:cs typeface="Arial" panose="020B0604020202020204" pitchFamily="34" charset="0"/>
            </a:endParaRPr>
          </a:p>
          <a:p>
            <a:pPr marL="742950" lvl="1" indent="-285750">
              <a:lnSpc>
                <a:spcPct val="80000"/>
              </a:lnSpc>
              <a:spcBef>
                <a:spcPct val="20000"/>
              </a:spcBef>
              <a:buFont typeface="Arial"/>
              <a:buChar char="–"/>
            </a:pPr>
            <a:r>
              <a:rPr lang="en-US" altLang="en-US" sz="1700" dirty="0">
                <a:solidFill>
                  <a:prstClr val="black"/>
                </a:solidFill>
                <a:latin typeface="Arial" panose="020B0604020202020204" pitchFamily="34" charset="0"/>
                <a:cs typeface="Arial" panose="020B0604020202020204" pitchFamily="34" charset="0"/>
              </a:rPr>
              <a:t>The deposition or evidence of the complainant together with three certified copies of the deposition or evidence </a:t>
            </a:r>
          </a:p>
          <a:p>
            <a:pPr marL="742950" lvl="1" indent="-285750">
              <a:lnSpc>
                <a:spcPct val="90000"/>
              </a:lnSpc>
              <a:spcBef>
                <a:spcPct val="20000"/>
              </a:spcBef>
              <a:buFont typeface="Arial"/>
              <a:buChar char="–"/>
            </a:pPr>
            <a:r>
              <a:rPr lang="en-ZA" altLang="en-US" sz="1700" dirty="0">
                <a:solidFill>
                  <a:prstClr val="black"/>
                </a:solidFill>
                <a:latin typeface="Arial" panose="020B0604020202020204" pitchFamily="34" charset="0"/>
                <a:cs typeface="Arial" panose="020B0604020202020204" pitchFamily="34" charset="0"/>
              </a:rPr>
              <a:t>Birth certificate(s) of the child(</a:t>
            </a:r>
            <a:r>
              <a:rPr lang="en-ZA" altLang="en-US" sz="1700" dirty="0" err="1">
                <a:solidFill>
                  <a:prstClr val="black"/>
                </a:solidFill>
                <a:latin typeface="Arial" panose="020B0604020202020204" pitchFamily="34" charset="0"/>
                <a:cs typeface="Arial" panose="020B0604020202020204" pitchFamily="34" charset="0"/>
              </a:rPr>
              <a:t>ren</a:t>
            </a:r>
            <a:r>
              <a:rPr lang="en-ZA" altLang="en-US" sz="1700" dirty="0">
                <a:solidFill>
                  <a:prstClr val="black"/>
                </a:solidFill>
                <a:latin typeface="Arial" panose="020B0604020202020204" pitchFamily="34" charset="0"/>
                <a:cs typeface="Arial" panose="020B0604020202020204" pitchFamily="34" charset="0"/>
              </a:rPr>
              <a:t>)</a:t>
            </a:r>
          </a:p>
          <a:p>
            <a:pPr marL="742950" lvl="1" indent="-285750">
              <a:lnSpc>
                <a:spcPct val="90000"/>
              </a:lnSpc>
              <a:spcBef>
                <a:spcPct val="20000"/>
              </a:spcBef>
              <a:buFont typeface="Arial"/>
              <a:buChar char="–"/>
            </a:pPr>
            <a:r>
              <a:rPr lang="en-ZA" altLang="en-US" sz="1700" dirty="0">
                <a:solidFill>
                  <a:prstClr val="black"/>
                </a:solidFill>
                <a:latin typeface="Arial" panose="020B0604020202020204" pitchFamily="34" charset="0"/>
                <a:cs typeface="Arial" panose="020B0604020202020204" pitchFamily="34" charset="0"/>
              </a:rPr>
              <a:t>Marriage certificate (if applicable)</a:t>
            </a:r>
            <a:endParaRPr lang="en-ZA" altLang="en-US" sz="1700" b="1" u="sng" dirty="0">
              <a:solidFill>
                <a:prstClr val="black"/>
              </a:solidFill>
              <a:latin typeface="Arial" panose="020B0604020202020204" pitchFamily="34" charset="0"/>
              <a:cs typeface="Arial" panose="020B0604020202020204" pitchFamily="34" charset="0"/>
            </a:endParaRPr>
          </a:p>
          <a:p>
            <a:pPr marL="742950" lvl="1" indent="-285750">
              <a:lnSpc>
                <a:spcPct val="80000"/>
              </a:lnSpc>
              <a:spcBef>
                <a:spcPct val="20000"/>
              </a:spcBef>
              <a:buFont typeface="Arial"/>
              <a:buChar char="–"/>
            </a:pPr>
            <a:r>
              <a:rPr lang="en-US" altLang="en-US" sz="1700" dirty="0">
                <a:solidFill>
                  <a:prstClr val="black"/>
                </a:solidFill>
                <a:latin typeface="Arial" panose="020B0604020202020204" pitchFamily="34" charset="0"/>
                <a:cs typeface="Arial" panose="020B0604020202020204" pitchFamily="34" charset="0"/>
              </a:rPr>
              <a:t>A statement of the grounds on which the making of the order might have been opposed together with three certified copies of the statement</a:t>
            </a:r>
            <a:endParaRPr lang="en-ZA" altLang="en-US" sz="1700" b="1" u="sng" dirty="0">
              <a:solidFill>
                <a:prstClr val="black"/>
              </a:solidFill>
              <a:latin typeface="Arial" panose="020B0604020202020204" pitchFamily="34" charset="0"/>
              <a:cs typeface="Arial" panose="020B0604020202020204" pitchFamily="34" charset="0"/>
            </a:endParaRPr>
          </a:p>
          <a:p>
            <a:pPr marL="742950" lvl="1" indent="-285750">
              <a:lnSpc>
                <a:spcPct val="80000"/>
              </a:lnSpc>
              <a:spcBef>
                <a:spcPct val="20000"/>
              </a:spcBef>
              <a:buFont typeface="Arial"/>
              <a:buChar char="–"/>
            </a:pPr>
            <a:r>
              <a:rPr lang="en-US" altLang="en-US" sz="1700" dirty="0">
                <a:solidFill>
                  <a:prstClr val="black"/>
                </a:solidFill>
                <a:latin typeface="Arial" panose="020B0604020202020204" pitchFamily="34" charset="0"/>
                <a:cs typeface="Arial" panose="020B0604020202020204" pitchFamily="34" charset="0"/>
              </a:rPr>
              <a:t>A photograph and description of the defendant – in prescribed format</a:t>
            </a:r>
            <a:endParaRPr lang="en-ZA" altLang="en-US" sz="1700" b="1" u="sng" dirty="0">
              <a:solidFill>
                <a:prstClr val="black"/>
              </a:solidFill>
              <a:latin typeface="Arial" panose="020B0604020202020204" pitchFamily="34" charset="0"/>
              <a:cs typeface="Arial" panose="020B0604020202020204" pitchFamily="34" charset="0"/>
            </a:endParaRPr>
          </a:p>
          <a:p>
            <a:pPr marL="742950" lvl="1" indent="-285750">
              <a:lnSpc>
                <a:spcPct val="80000"/>
              </a:lnSpc>
              <a:spcBef>
                <a:spcPct val="20000"/>
              </a:spcBef>
              <a:buFont typeface="Arial"/>
              <a:buChar char="–"/>
            </a:pPr>
            <a:r>
              <a:rPr lang="en-US" altLang="en-US" sz="1700" dirty="0">
                <a:solidFill>
                  <a:prstClr val="black"/>
                </a:solidFill>
                <a:latin typeface="Arial" panose="020B0604020202020204" pitchFamily="34" charset="0"/>
                <a:cs typeface="Arial" panose="020B0604020202020204" pitchFamily="34" charset="0"/>
              </a:rPr>
              <a:t>The original exhibits referred to in the complainant’s evidence (These exhibits must be duly endorsed in prescribed format)</a:t>
            </a:r>
            <a:endParaRPr lang="en-ZA" altLang="en-US" sz="17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632902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F212695E-421B-4FF6-A91B-BB6244A18DD8}" type="slidenum">
              <a:rPr lang="en-US" altLang="en-US" sz="1000" b="1">
                <a:solidFill>
                  <a:srgbClr val="A7A399"/>
                </a:solidFill>
              </a:rPr>
              <a:pPr/>
              <a:t>6</a:t>
            </a:fld>
            <a:endParaRPr lang="en-US" altLang="en-US" sz="1000" b="1" dirty="0">
              <a:solidFill>
                <a:srgbClr val="A7A399"/>
              </a:solidFill>
            </a:endParaRPr>
          </a:p>
        </p:txBody>
      </p:sp>
      <p:sp>
        <p:nvSpPr>
          <p:cNvPr id="5122" name="Title 3"/>
          <p:cNvSpPr>
            <a:spLocks noGrp="1"/>
          </p:cNvSpPr>
          <p:nvPr>
            <p:ph type="title" idx="4294967295"/>
          </p:nvPr>
        </p:nvSpPr>
        <p:spPr>
          <a:xfrm>
            <a:off x="1640523" y="254001"/>
            <a:ext cx="6524909" cy="365125"/>
          </a:xfrm>
          <a:prstGeom prst="rect">
            <a:avLst/>
          </a:prstGeom>
          <a:ln>
            <a:noFill/>
          </a:ln>
          <a:effectLst/>
          <a:scene3d>
            <a:camera prst="orthographicFront">
              <a:rot lat="0" lon="0" rev="0"/>
            </a:camera>
            <a:lightRig rig="contrasting" dir="t">
              <a:rot lat="0" lon="0" rev="1500000"/>
            </a:lightRig>
          </a:scene3d>
          <a:sp3d prstMaterial="metal">
            <a:bevelT w="88900" h="88900"/>
          </a:sp3d>
        </p:spPr>
        <p:txBody>
          <a:bodyPr anchor="t" anchorCtr="0">
            <a:noAutofit/>
          </a:bodyPr>
          <a:lstStyle/>
          <a:p>
            <a:r>
              <a:rPr lang="en-ZA" sz="2400" b="1" u="sng" dirty="0"/>
              <a:t> </a:t>
            </a:r>
            <a:endParaRPr lang="en-ZA" sz="2400" dirty="0"/>
          </a:p>
        </p:txBody>
      </p:sp>
      <p:sp>
        <p:nvSpPr>
          <p:cNvPr id="8" name="TextBox 7"/>
          <p:cNvSpPr txBox="1"/>
          <p:nvPr/>
        </p:nvSpPr>
        <p:spPr>
          <a:xfrm>
            <a:off x="1640522" y="517526"/>
            <a:ext cx="8463280" cy="646331"/>
          </a:xfrm>
          <a:prstGeom prst="rect">
            <a:avLst/>
          </a:prstGeom>
          <a:noFill/>
        </p:spPr>
        <p:txBody>
          <a:bodyPr wrap="square" rtlCol="0">
            <a:spAutoFit/>
          </a:bodyPr>
          <a:lstStyle/>
          <a:p>
            <a:endParaRPr lang="en-ZA"/>
          </a:p>
          <a:p>
            <a:endParaRPr lang="en-ZA" dirty="0"/>
          </a:p>
        </p:txBody>
      </p:sp>
      <p:sp>
        <p:nvSpPr>
          <p:cNvPr id="3" name="Rectangle 2"/>
          <p:cNvSpPr/>
          <p:nvPr/>
        </p:nvSpPr>
        <p:spPr>
          <a:xfrm>
            <a:off x="655619" y="318418"/>
            <a:ext cx="8277726" cy="830997"/>
          </a:xfrm>
          <a:prstGeom prst="rect">
            <a:avLst/>
          </a:prstGeom>
        </p:spPr>
        <p:txBody>
          <a:bodyPr wrap="square">
            <a:spAutoFit/>
          </a:bodyPr>
          <a:lstStyle/>
          <a:p>
            <a:r>
              <a:rPr lang="en-US" altLang="en-US" sz="2400" dirty="0">
                <a:solidFill>
                  <a:prstClr val="black"/>
                </a:solidFill>
                <a:latin typeface="Arial" panose="020B0604020202020204" pitchFamily="34" charset="0"/>
                <a:ea typeface="+mj-ea"/>
                <a:cs typeface="Arial" panose="020B0604020202020204" pitchFamily="34" charset="0"/>
              </a:rPr>
              <a:t>Provisional maintenance orders made in South Africa and transmission thereof (Section 8 of Act 80 of 1963) (2)</a:t>
            </a:r>
            <a:endParaRPr lang="en-ZA" dirty="0">
              <a:latin typeface="Arial" panose="020B0604020202020204" pitchFamily="34" charset="0"/>
              <a:cs typeface="Arial" panose="020B0604020202020204" pitchFamily="34" charset="0"/>
            </a:endParaRPr>
          </a:p>
        </p:txBody>
      </p:sp>
      <p:sp>
        <p:nvSpPr>
          <p:cNvPr id="4" name="Rectangle 3"/>
          <p:cNvSpPr/>
          <p:nvPr/>
        </p:nvSpPr>
        <p:spPr>
          <a:xfrm>
            <a:off x="66246" y="1884706"/>
            <a:ext cx="12125754" cy="4339650"/>
          </a:xfrm>
          <a:prstGeom prst="rect">
            <a:avLst/>
          </a:prstGeom>
        </p:spPr>
        <p:txBody>
          <a:bodyPr wrap="square">
            <a:spAutoFit/>
          </a:bodyPr>
          <a:lstStyle/>
          <a:p>
            <a:pPr marL="342900" indent="-342900">
              <a:lnSpc>
                <a:spcPct val="80000"/>
              </a:lnSpc>
              <a:spcBef>
                <a:spcPct val="20000"/>
              </a:spcBef>
              <a:buFont typeface="Arial"/>
              <a:buChar char="•"/>
            </a:pPr>
            <a:r>
              <a:rPr lang="en-US" altLang="en-US" sz="2000" dirty="0">
                <a:solidFill>
                  <a:prstClr val="black"/>
                </a:solidFill>
                <a:latin typeface="Arial" panose="020B0604020202020204" pitchFamily="34" charset="0"/>
                <a:cs typeface="Arial" panose="020B0604020202020204" pitchFamily="34" charset="0"/>
              </a:rPr>
              <a:t>In case where a provisional order is made against a respondent in a proclaimed country towards the maintenance of both his wife and children, two separate sets, one applicable to the wife and another to the children, together with the grounds on which the making of the order might have been opposed, should be furnished.</a:t>
            </a:r>
            <a:endParaRPr lang="en-ZA" altLang="en-US" sz="2000" dirty="0">
              <a:solidFill>
                <a:prstClr val="black"/>
              </a:solidFill>
              <a:latin typeface="Arial" panose="020B0604020202020204" pitchFamily="34" charset="0"/>
              <a:cs typeface="Arial" panose="020B0604020202020204" pitchFamily="34" charset="0"/>
            </a:endParaRPr>
          </a:p>
          <a:p>
            <a:pPr marL="342900" indent="-342900">
              <a:lnSpc>
                <a:spcPct val="80000"/>
              </a:lnSpc>
              <a:spcBef>
                <a:spcPct val="20000"/>
              </a:spcBef>
              <a:buFont typeface="Arial"/>
              <a:buChar char="•"/>
            </a:pPr>
            <a:r>
              <a:rPr lang="en-ZA" altLang="en-US" sz="2000" dirty="0">
                <a:solidFill>
                  <a:prstClr val="black"/>
                </a:solidFill>
                <a:latin typeface="Arial" panose="020B0604020202020204" pitchFamily="34" charset="0"/>
                <a:cs typeface="Arial" panose="020B0604020202020204" pitchFamily="34" charset="0"/>
              </a:rPr>
              <a:t>Once confirmed by a court in the proclaimed country, the order needs to be sent via diplomatic channels, back to the court in RSA where provisional order has been made, as a final order.</a:t>
            </a:r>
          </a:p>
          <a:p>
            <a:pPr marL="342900" indent="-342900">
              <a:lnSpc>
                <a:spcPct val="80000"/>
              </a:lnSpc>
              <a:spcBef>
                <a:spcPct val="20000"/>
              </a:spcBef>
              <a:buFont typeface="Arial"/>
              <a:buChar char="•"/>
            </a:pPr>
            <a:r>
              <a:rPr lang="en-US" altLang="en-US" sz="2000" dirty="0">
                <a:solidFill>
                  <a:prstClr val="black"/>
                </a:solidFill>
                <a:latin typeface="Arial" panose="020B0604020202020204" pitchFamily="34" charset="0"/>
                <a:cs typeface="Arial" panose="020B0604020202020204" pitchFamily="34" charset="0"/>
              </a:rPr>
              <a:t>If the court in a proclaimed country before which a provisional order has come for confirmation, refers the case for further evidence to the court of origin in the Republic, the maintenance court proceeds with the enquiry as if no provisional order has been made</a:t>
            </a:r>
            <a:r>
              <a:rPr lang="en-GB" altLang="en-US" sz="2000" dirty="0">
                <a:solidFill>
                  <a:prstClr val="black"/>
                </a:solidFill>
                <a:latin typeface="Arial" panose="020B0604020202020204" pitchFamily="34" charset="0"/>
                <a:cs typeface="Arial" panose="020B0604020202020204" pitchFamily="34" charset="0"/>
              </a:rPr>
              <a:t> </a:t>
            </a:r>
            <a:r>
              <a:rPr lang="en-ZA" altLang="en-US" sz="2000" dirty="0">
                <a:solidFill>
                  <a:prstClr val="black"/>
                </a:solidFill>
                <a:latin typeface="Arial" panose="020B0604020202020204" pitchFamily="34" charset="0"/>
                <a:cs typeface="Arial" panose="020B0604020202020204" pitchFamily="34" charset="0"/>
              </a:rPr>
              <a:t>(Section 8(3)). </a:t>
            </a:r>
            <a:r>
              <a:rPr lang="en-US" altLang="en-US" sz="2000" dirty="0">
                <a:solidFill>
                  <a:prstClr val="black"/>
                </a:solidFill>
                <a:latin typeface="Arial" panose="020B0604020202020204" pitchFamily="34" charset="0"/>
                <a:cs typeface="Arial" panose="020B0604020202020204" pitchFamily="34" charset="0"/>
              </a:rPr>
              <a:t>The maintenance court may then take into consideration the contents of the depositions of witnesses in the court before which such an order has come for confirmation.</a:t>
            </a:r>
            <a:r>
              <a:rPr lang="en-US" altLang="en-US" sz="2000" dirty="0">
                <a:solidFill>
                  <a:srgbClr val="00B050"/>
                </a:solidFill>
                <a:latin typeface="Arial" panose="020B0604020202020204" pitchFamily="34" charset="0"/>
                <a:cs typeface="Arial" panose="020B0604020202020204" pitchFamily="34" charset="0"/>
              </a:rPr>
              <a:t>   </a:t>
            </a:r>
            <a:endParaRPr lang="en-ZA" altLang="en-US" sz="2000" dirty="0">
              <a:solidFill>
                <a:prstClr val="black"/>
              </a:solidFill>
              <a:latin typeface="Arial" panose="020B0604020202020204" pitchFamily="34" charset="0"/>
              <a:cs typeface="Arial" panose="020B0604020202020204" pitchFamily="34" charset="0"/>
            </a:endParaRPr>
          </a:p>
          <a:p>
            <a:pPr marL="342900" indent="-342900">
              <a:lnSpc>
                <a:spcPct val="80000"/>
              </a:lnSpc>
              <a:spcBef>
                <a:spcPct val="20000"/>
              </a:spcBef>
              <a:buFont typeface="Arial"/>
              <a:buChar char="•"/>
            </a:pPr>
            <a:r>
              <a:rPr lang="en-ZA" altLang="en-US" sz="2000" dirty="0">
                <a:solidFill>
                  <a:prstClr val="black"/>
                </a:solidFill>
                <a:latin typeface="Arial" panose="020B0604020202020204" pitchFamily="34" charset="0"/>
                <a:cs typeface="Arial" panose="020B0604020202020204" pitchFamily="34" charset="0"/>
              </a:rPr>
              <a:t>Take note of Section 5 of Act 6 of 1989 which provides for: </a:t>
            </a:r>
          </a:p>
          <a:p>
            <a:pPr marL="1143000" lvl="2" indent="-228600">
              <a:lnSpc>
                <a:spcPct val="80000"/>
              </a:lnSpc>
              <a:spcBef>
                <a:spcPct val="20000"/>
              </a:spcBef>
              <a:buFont typeface="Arial"/>
              <a:buChar char="•"/>
            </a:pPr>
            <a:r>
              <a:rPr lang="en-ZA" altLang="en-US" sz="2000" dirty="0">
                <a:solidFill>
                  <a:prstClr val="black"/>
                </a:solidFill>
                <a:latin typeface="Arial" panose="020B0604020202020204" pitchFamily="34" charset="0"/>
                <a:cs typeface="Arial" panose="020B0604020202020204" pitchFamily="34" charset="0"/>
              </a:rPr>
              <a:t>the defendant resident in an African country to consent in writing to the provisional order</a:t>
            </a:r>
          </a:p>
          <a:p>
            <a:pPr marL="1143000" lvl="2" indent="-228600">
              <a:lnSpc>
                <a:spcPct val="80000"/>
              </a:lnSpc>
              <a:spcBef>
                <a:spcPct val="20000"/>
              </a:spcBef>
              <a:buFont typeface="Arial"/>
              <a:buChar char="•"/>
            </a:pPr>
            <a:r>
              <a:rPr lang="en-ZA" altLang="en-US" sz="2000" dirty="0">
                <a:solidFill>
                  <a:prstClr val="black"/>
                </a:solidFill>
                <a:latin typeface="Arial" panose="020B0604020202020204" pitchFamily="34" charset="0"/>
                <a:cs typeface="Arial" panose="020B0604020202020204" pitchFamily="34" charset="0"/>
              </a:rPr>
              <a:t>Proof of receipt of sufficient notice by the defendant to attend proceedings at which provisional order has been made to be forwarded with provisional order together with relevant documentation </a:t>
            </a:r>
            <a:endParaRPr lang="en-GB" altLang="en-US" sz="20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749790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F212695E-421B-4FF6-A91B-BB6244A18DD8}" type="slidenum">
              <a:rPr lang="en-US" altLang="en-US" sz="1000" b="1">
                <a:solidFill>
                  <a:srgbClr val="A7A399"/>
                </a:solidFill>
              </a:rPr>
              <a:pPr/>
              <a:t>7</a:t>
            </a:fld>
            <a:endParaRPr lang="en-US" altLang="en-US" sz="1000" b="1" dirty="0">
              <a:solidFill>
                <a:srgbClr val="A7A399"/>
              </a:solidFill>
            </a:endParaRPr>
          </a:p>
        </p:txBody>
      </p:sp>
      <p:sp>
        <p:nvSpPr>
          <p:cNvPr id="5122" name="Title 3"/>
          <p:cNvSpPr>
            <a:spLocks noGrp="1"/>
          </p:cNvSpPr>
          <p:nvPr>
            <p:ph type="title" idx="4294967295"/>
          </p:nvPr>
        </p:nvSpPr>
        <p:spPr>
          <a:xfrm>
            <a:off x="1640523" y="254001"/>
            <a:ext cx="6524909" cy="365125"/>
          </a:xfrm>
          <a:prstGeom prst="rect">
            <a:avLst/>
          </a:prstGeom>
          <a:ln>
            <a:noFill/>
          </a:ln>
          <a:effectLst/>
          <a:scene3d>
            <a:camera prst="orthographicFront">
              <a:rot lat="0" lon="0" rev="0"/>
            </a:camera>
            <a:lightRig rig="contrasting" dir="t">
              <a:rot lat="0" lon="0" rev="1500000"/>
            </a:lightRig>
          </a:scene3d>
          <a:sp3d prstMaterial="metal">
            <a:bevelT w="88900" h="88900"/>
          </a:sp3d>
        </p:spPr>
        <p:txBody>
          <a:bodyPr anchor="t" anchorCtr="0">
            <a:noAutofit/>
          </a:bodyPr>
          <a:lstStyle/>
          <a:p>
            <a:r>
              <a:rPr lang="en-ZA" sz="2400" b="1" u="sng" dirty="0"/>
              <a:t> </a:t>
            </a:r>
            <a:endParaRPr lang="en-ZA" sz="2400" dirty="0"/>
          </a:p>
        </p:txBody>
      </p:sp>
      <p:sp>
        <p:nvSpPr>
          <p:cNvPr id="8" name="TextBox 7"/>
          <p:cNvSpPr txBox="1"/>
          <p:nvPr/>
        </p:nvSpPr>
        <p:spPr>
          <a:xfrm>
            <a:off x="1518920" y="429296"/>
            <a:ext cx="8463280" cy="954107"/>
          </a:xfrm>
          <a:prstGeom prst="rect">
            <a:avLst/>
          </a:prstGeom>
          <a:noFill/>
        </p:spPr>
        <p:txBody>
          <a:bodyPr wrap="square" rtlCol="0">
            <a:spAutoFit/>
          </a:bodyPr>
          <a:lstStyle/>
          <a:p>
            <a:pPr algn="ctr"/>
            <a:r>
              <a:rPr lang="en-US" altLang="en-US" sz="2800" dirty="0">
                <a:solidFill>
                  <a:prstClr val="black"/>
                </a:solidFill>
                <a:latin typeface="Arial" panose="020B0604020202020204" pitchFamily="34" charset="0"/>
                <a:ea typeface="+mj-ea"/>
                <a:cs typeface="Arial" panose="020B0604020202020204" pitchFamily="34" charset="0"/>
              </a:rPr>
              <a:t>Registration of maintenance orders made in a proclaimed country (Section 3 of Act 80 of 1963) </a:t>
            </a:r>
            <a:endParaRPr lang="en-ZA" dirty="0">
              <a:latin typeface="Arial" panose="020B0604020202020204" pitchFamily="34" charset="0"/>
              <a:cs typeface="Arial" panose="020B0604020202020204" pitchFamily="34" charset="0"/>
            </a:endParaRPr>
          </a:p>
        </p:txBody>
      </p:sp>
      <p:sp>
        <p:nvSpPr>
          <p:cNvPr id="3" name="Rectangle 2"/>
          <p:cNvSpPr/>
          <p:nvPr/>
        </p:nvSpPr>
        <p:spPr>
          <a:xfrm>
            <a:off x="92242" y="1670479"/>
            <a:ext cx="12099758" cy="4708981"/>
          </a:xfrm>
          <a:prstGeom prst="rect">
            <a:avLst/>
          </a:prstGeom>
        </p:spPr>
        <p:txBody>
          <a:bodyPr wrap="square">
            <a:spAutoFit/>
          </a:bodyPr>
          <a:lstStyle/>
          <a:p>
            <a:pPr marL="342900" indent="-342900">
              <a:lnSpc>
                <a:spcPct val="80000"/>
              </a:lnSpc>
              <a:spcBef>
                <a:spcPct val="20000"/>
              </a:spcBef>
              <a:buFont typeface="Arial"/>
              <a:buChar char="•"/>
            </a:pPr>
            <a:r>
              <a:rPr lang="en-ZA" altLang="en-US" sz="2000" dirty="0">
                <a:solidFill>
                  <a:prstClr val="black"/>
                </a:solidFill>
                <a:latin typeface="Arial" panose="020B0604020202020204" pitchFamily="34" charset="0"/>
                <a:cs typeface="Arial" panose="020B0604020202020204" pitchFamily="34" charset="0"/>
              </a:rPr>
              <a:t>When a certified copy of a final maintenance order is forwarded via diplomatic channels to a court in RSA with jurisdiction (district where the defendant resides), the court shall on receipt register such order (Section 3)</a:t>
            </a:r>
          </a:p>
          <a:p>
            <a:pPr marL="342900" indent="-342900">
              <a:lnSpc>
                <a:spcPct val="80000"/>
              </a:lnSpc>
              <a:spcBef>
                <a:spcPct val="20000"/>
              </a:spcBef>
              <a:buFont typeface="Arial"/>
              <a:buChar char="•"/>
            </a:pPr>
            <a:r>
              <a:rPr lang="en-ZA" altLang="en-US" sz="2000" dirty="0">
                <a:solidFill>
                  <a:prstClr val="black"/>
                </a:solidFill>
                <a:latin typeface="Arial" panose="020B0604020202020204" pitchFamily="34" charset="0"/>
                <a:cs typeface="Arial" panose="020B0604020202020204" pitchFamily="34" charset="0"/>
              </a:rPr>
              <a:t>The particulars of the order must be entered into a register kept for this purpose </a:t>
            </a:r>
            <a:r>
              <a:rPr lang="en-US" altLang="en-US" sz="2000" dirty="0">
                <a:solidFill>
                  <a:prstClr val="black"/>
                </a:solidFill>
                <a:latin typeface="Arial" panose="020B0604020202020204" pitchFamily="34" charset="0"/>
                <a:cs typeface="Arial" panose="020B0604020202020204" pitchFamily="34" charset="0"/>
              </a:rPr>
              <a:t>(DOJ&amp;CD Codified Instructions) and the entry should include the date, place and proclaimed country in which the order was made </a:t>
            </a:r>
          </a:p>
          <a:p>
            <a:pPr marL="342900" indent="-342900">
              <a:lnSpc>
                <a:spcPct val="80000"/>
              </a:lnSpc>
              <a:spcBef>
                <a:spcPct val="20000"/>
              </a:spcBef>
              <a:buFont typeface="Arial"/>
              <a:buChar char="•"/>
            </a:pPr>
            <a:r>
              <a:rPr lang="en-ZA" altLang="en-US" sz="2000" dirty="0">
                <a:solidFill>
                  <a:prstClr val="black"/>
                </a:solidFill>
                <a:latin typeface="Arial" panose="020B0604020202020204" pitchFamily="34" charset="0"/>
                <a:cs typeface="Arial" panose="020B0604020202020204" pitchFamily="34" charset="0"/>
              </a:rPr>
              <a:t>DOJ</a:t>
            </a:r>
            <a:r>
              <a:rPr lang="en-US" altLang="en-US" sz="2000" dirty="0">
                <a:solidFill>
                  <a:prstClr val="black"/>
                </a:solidFill>
                <a:latin typeface="Arial" panose="020B0604020202020204" pitchFamily="34" charset="0"/>
                <a:cs typeface="Arial" panose="020B0604020202020204" pitchFamily="34" charset="0"/>
              </a:rPr>
              <a:t>&amp;CD</a:t>
            </a:r>
            <a:r>
              <a:rPr lang="en-ZA" altLang="en-US" sz="2000" dirty="0">
                <a:solidFill>
                  <a:prstClr val="black"/>
                </a:solidFill>
                <a:latin typeface="Arial" panose="020B0604020202020204" pitchFamily="34" charset="0"/>
                <a:cs typeface="Arial" panose="020B0604020202020204" pitchFamily="34" charset="0"/>
              </a:rPr>
              <a:t> head office must be notified of the date of registration of the order</a:t>
            </a:r>
          </a:p>
          <a:p>
            <a:pPr marL="342900" indent="-342900">
              <a:lnSpc>
                <a:spcPct val="80000"/>
              </a:lnSpc>
              <a:spcBef>
                <a:spcPct val="20000"/>
              </a:spcBef>
              <a:buFont typeface="Arial"/>
              <a:buChar char="•"/>
            </a:pPr>
            <a:r>
              <a:rPr lang="en-ZA" altLang="en-US" sz="2000" dirty="0">
                <a:solidFill>
                  <a:prstClr val="black"/>
                </a:solidFill>
                <a:latin typeface="Arial" panose="020B0604020202020204" pitchFamily="34" charset="0"/>
                <a:cs typeface="Arial" panose="020B0604020202020204" pitchFamily="34" charset="0"/>
              </a:rPr>
              <a:t>Notice must be sent to the defendant via registered mail to his last known address calling upon him to effect payment </a:t>
            </a:r>
            <a:r>
              <a:rPr lang="en-US" altLang="en-US" sz="2000" dirty="0">
                <a:solidFill>
                  <a:prstClr val="black"/>
                </a:solidFill>
                <a:latin typeface="Arial" panose="020B0604020202020204" pitchFamily="34" charset="0"/>
                <a:cs typeface="Arial" panose="020B0604020202020204" pitchFamily="34" charset="0"/>
              </a:rPr>
              <a:t>(DOJ&amp;CD Codified Instructions)</a:t>
            </a:r>
            <a:r>
              <a:rPr lang="en-ZA" altLang="en-US" sz="2000" dirty="0">
                <a:solidFill>
                  <a:prstClr val="black"/>
                </a:solidFill>
                <a:latin typeface="Arial" panose="020B0604020202020204" pitchFamily="34" charset="0"/>
                <a:cs typeface="Arial" panose="020B0604020202020204" pitchFamily="34" charset="0"/>
              </a:rPr>
              <a:t> </a:t>
            </a:r>
          </a:p>
          <a:p>
            <a:pPr marL="342900" indent="-342900">
              <a:lnSpc>
                <a:spcPct val="80000"/>
              </a:lnSpc>
              <a:spcBef>
                <a:spcPct val="20000"/>
              </a:spcBef>
              <a:buFont typeface="Arial"/>
              <a:buChar char="•"/>
            </a:pPr>
            <a:r>
              <a:rPr lang="en-US" altLang="en-US" sz="2000" dirty="0">
                <a:solidFill>
                  <a:prstClr val="black"/>
                </a:solidFill>
                <a:latin typeface="Arial" panose="020B0604020202020204" pitchFamily="34" charset="0"/>
                <a:cs typeface="Arial" panose="020B0604020202020204" pitchFamily="34" charset="0"/>
              </a:rPr>
              <a:t>The defendant is only liable for the payment of maintenance under such an order received from abroad as from the date of registration of the order in the Republic (DOJ&amp;CD Codified Instructions) </a:t>
            </a:r>
            <a:endParaRPr lang="en-ZA" altLang="en-US" sz="2000" dirty="0">
              <a:solidFill>
                <a:prstClr val="black"/>
              </a:solidFill>
              <a:latin typeface="Arial" panose="020B0604020202020204" pitchFamily="34" charset="0"/>
              <a:cs typeface="Arial" panose="020B0604020202020204" pitchFamily="34" charset="0"/>
            </a:endParaRPr>
          </a:p>
          <a:p>
            <a:pPr marL="342900" indent="-342900">
              <a:lnSpc>
                <a:spcPct val="80000"/>
              </a:lnSpc>
              <a:spcBef>
                <a:spcPct val="20000"/>
              </a:spcBef>
              <a:buFont typeface="Arial"/>
              <a:buChar char="•"/>
            </a:pPr>
            <a:r>
              <a:rPr lang="en-US" altLang="en-US" sz="2000" dirty="0">
                <a:solidFill>
                  <a:prstClr val="black"/>
                </a:solidFill>
                <a:latin typeface="Arial" panose="020B0604020202020204" pitchFamily="34" charset="0"/>
                <a:cs typeface="Arial" panose="020B0604020202020204" pitchFamily="34" charset="0"/>
              </a:rPr>
              <a:t>Arrears, which have accumulated prior to the registration of the order, are not enforceable (</a:t>
            </a:r>
            <a:r>
              <a:rPr lang="en-US" altLang="en-US" sz="2000" b="1" dirty="0" err="1">
                <a:solidFill>
                  <a:prstClr val="black"/>
                </a:solidFill>
                <a:latin typeface="Arial" panose="020B0604020202020204" pitchFamily="34" charset="0"/>
                <a:cs typeface="Arial" panose="020B0604020202020204" pitchFamily="34" charset="0"/>
              </a:rPr>
              <a:t>Marendaz</a:t>
            </a:r>
            <a:r>
              <a:rPr lang="en-US" altLang="en-US" sz="2000" b="1" dirty="0">
                <a:solidFill>
                  <a:prstClr val="black"/>
                </a:solidFill>
                <a:latin typeface="Arial" panose="020B0604020202020204" pitchFamily="34" charset="0"/>
                <a:cs typeface="Arial" panose="020B0604020202020204" pitchFamily="34" charset="0"/>
              </a:rPr>
              <a:t> v </a:t>
            </a:r>
            <a:r>
              <a:rPr lang="en-US" altLang="en-US" sz="2000" b="1" dirty="0" err="1">
                <a:solidFill>
                  <a:prstClr val="black"/>
                </a:solidFill>
                <a:latin typeface="Arial" panose="020B0604020202020204" pitchFamily="34" charset="0"/>
                <a:cs typeface="Arial" panose="020B0604020202020204" pitchFamily="34" charset="0"/>
              </a:rPr>
              <a:t>Marendaz</a:t>
            </a:r>
            <a:r>
              <a:rPr lang="en-US" altLang="en-US" sz="2000" b="1" dirty="0">
                <a:solidFill>
                  <a:prstClr val="black"/>
                </a:solidFill>
                <a:latin typeface="Arial" panose="020B0604020202020204" pitchFamily="34" charset="0"/>
                <a:cs typeface="Arial" panose="020B0604020202020204" pitchFamily="34" charset="0"/>
              </a:rPr>
              <a:t> 1955(2</a:t>
            </a:r>
            <a:r>
              <a:rPr lang="en-US" altLang="en-US" sz="2000" dirty="0">
                <a:solidFill>
                  <a:prstClr val="black"/>
                </a:solidFill>
                <a:latin typeface="Arial" panose="020B0604020202020204" pitchFamily="34" charset="0"/>
                <a:cs typeface="Arial" panose="020B0604020202020204" pitchFamily="34" charset="0"/>
              </a:rPr>
              <a:t>) </a:t>
            </a:r>
            <a:r>
              <a:rPr lang="en-US" altLang="en-US" sz="2000" b="1" dirty="0">
                <a:solidFill>
                  <a:prstClr val="black"/>
                </a:solidFill>
                <a:latin typeface="Arial" panose="020B0604020202020204" pitchFamily="34" charset="0"/>
                <a:cs typeface="Arial" panose="020B0604020202020204" pitchFamily="34" charset="0"/>
              </a:rPr>
              <a:t>S.A. 117 (C.P.D.</a:t>
            </a:r>
            <a:r>
              <a:rPr lang="en-US" altLang="en-US" sz="2000" dirty="0">
                <a:solidFill>
                  <a:prstClr val="black"/>
                </a:solidFill>
                <a:latin typeface="Arial" panose="020B0604020202020204" pitchFamily="34" charset="0"/>
                <a:cs typeface="Arial" panose="020B0604020202020204" pitchFamily="34" charset="0"/>
              </a:rPr>
              <a:t>).</a:t>
            </a:r>
          </a:p>
          <a:p>
            <a:pPr marL="342900" indent="-342900">
              <a:lnSpc>
                <a:spcPct val="80000"/>
              </a:lnSpc>
              <a:spcBef>
                <a:spcPct val="20000"/>
              </a:spcBef>
              <a:buFont typeface="Arial"/>
              <a:buChar char="•"/>
            </a:pPr>
            <a:r>
              <a:rPr lang="en-US" altLang="en-US" sz="2000" dirty="0">
                <a:solidFill>
                  <a:prstClr val="black"/>
                </a:solidFill>
                <a:latin typeface="Arial" panose="020B0604020202020204" pitchFamily="34" charset="0"/>
                <a:cs typeface="Arial" panose="020B0604020202020204" pitchFamily="34" charset="0"/>
              </a:rPr>
              <a:t>Criminal prosecution under Section 31 of the Maintenance Act of an order registered under Section 3 of Act 80 of 1963 cannot be converted into a maintenance enquiry in terms of Section 41 of the Maintenance Act, 1998 (Section 6 of Act 80 of 1963)</a:t>
            </a:r>
            <a:r>
              <a:rPr lang="en-GB" altLang="en-US" sz="2000" dirty="0">
                <a:solidFill>
                  <a:prstClr val="black"/>
                </a:solidFill>
                <a:latin typeface="Arial" panose="020B0604020202020204" pitchFamily="34" charset="0"/>
                <a:cs typeface="Arial" panose="020B0604020202020204" pitchFamily="34" charset="0"/>
              </a:rPr>
              <a:t> </a:t>
            </a:r>
          </a:p>
          <a:p>
            <a:pPr marL="342900" indent="-342900">
              <a:lnSpc>
                <a:spcPct val="80000"/>
              </a:lnSpc>
              <a:spcBef>
                <a:spcPct val="20000"/>
              </a:spcBef>
              <a:buFont typeface="Arial"/>
              <a:buChar char="•"/>
            </a:pPr>
            <a:r>
              <a:rPr lang="en-US" altLang="en-US" sz="2000" dirty="0">
                <a:solidFill>
                  <a:prstClr val="black"/>
                </a:solidFill>
                <a:latin typeface="Arial" panose="020B0604020202020204" pitchFamily="34" charset="0"/>
                <a:cs typeface="Arial" panose="020B0604020202020204" pitchFamily="34" charset="0"/>
              </a:rPr>
              <a:t>Such orders can only be varied or set aside by the court of origin (</a:t>
            </a:r>
            <a:r>
              <a:rPr lang="en-US" altLang="en-US" sz="2000" b="1" dirty="0">
                <a:solidFill>
                  <a:prstClr val="black"/>
                </a:solidFill>
                <a:latin typeface="Arial" panose="020B0604020202020204" pitchFamily="34" charset="0"/>
                <a:cs typeface="Arial" panose="020B0604020202020204" pitchFamily="34" charset="0"/>
              </a:rPr>
              <a:t>S v Dolman 1970 4 SA 467 TPD</a:t>
            </a:r>
            <a:r>
              <a:rPr lang="en-US" altLang="en-US" sz="2000" dirty="0">
                <a:solidFill>
                  <a:prstClr val="black"/>
                </a:solidFill>
                <a:latin typeface="Arial" panose="020B0604020202020204" pitchFamily="34" charset="0"/>
                <a:cs typeface="Arial" panose="020B0604020202020204" pitchFamily="34" charset="0"/>
              </a:rPr>
              <a:t>) </a:t>
            </a:r>
            <a:r>
              <a:rPr lang="en-ZA" altLang="en-US" sz="2000" dirty="0">
                <a:solidFill>
                  <a:prstClr val="black"/>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22042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F212695E-421B-4FF6-A91B-BB6244A18DD8}" type="slidenum">
              <a:rPr lang="en-US" altLang="en-US" sz="1000" b="1">
                <a:solidFill>
                  <a:srgbClr val="A7A399"/>
                </a:solidFill>
              </a:rPr>
              <a:pPr/>
              <a:t>8</a:t>
            </a:fld>
            <a:endParaRPr lang="en-US" altLang="en-US" sz="1000" b="1" dirty="0">
              <a:solidFill>
                <a:srgbClr val="A7A399"/>
              </a:solidFill>
            </a:endParaRPr>
          </a:p>
        </p:txBody>
      </p:sp>
      <p:sp>
        <p:nvSpPr>
          <p:cNvPr id="5122" name="Title 3"/>
          <p:cNvSpPr>
            <a:spLocks noGrp="1"/>
          </p:cNvSpPr>
          <p:nvPr>
            <p:ph type="title" idx="4294967295"/>
          </p:nvPr>
        </p:nvSpPr>
        <p:spPr>
          <a:xfrm>
            <a:off x="1640523" y="254001"/>
            <a:ext cx="6524909" cy="365125"/>
          </a:xfrm>
          <a:prstGeom prst="rect">
            <a:avLst/>
          </a:prstGeom>
          <a:ln>
            <a:noFill/>
          </a:ln>
          <a:effectLst/>
          <a:scene3d>
            <a:camera prst="orthographicFront">
              <a:rot lat="0" lon="0" rev="0"/>
            </a:camera>
            <a:lightRig rig="contrasting" dir="t">
              <a:rot lat="0" lon="0" rev="1500000"/>
            </a:lightRig>
          </a:scene3d>
          <a:sp3d prstMaterial="metal">
            <a:bevelT w="88900" h="88900"/>
          </a:sp3d>
        </p:spPr>
        <p:txBody>
          <a:bodyPr anchor="t" anchorCtr="0">
            <a:noAutofit/>
          </a:bodyPr>
          <a:lstStyle/>
          <a:p>
            <a:r>
              <a:rPr lang="en-ZA" sz="2400" b="1" u="sng" dirty="0"/>
              <a:t> </a:t>
            </a:r>
            <a:endParaRPr lang="en-ZA" sz="2400" dirty="0"/>
          </a:p>
        </p:txBody>
      </p:sp>
      <p:sp>
        <p:nvSpPr>
          <p:cNvPr id="8" name="TextBox 7"/>
          <p:cNvSpPr txBox="1"/>
          <p:nvPr/>
        </p:nvSpPr>
        <p:spPr>
          <a:xfrm>
            <a:off x="254781" y="619126"/>
            <a:ext cx="8463280" cy="707886"/>
          </a:xfrm>
          <a:prstGeom prst="rect">
            <a:avLst/>
          </a:prstGeom>
          <a:noFill/>
        </p:spPr>
        <p:txBody>
          <a:bodyPr wrap="square" rtlCol="0">
            <a:spAutoFit/>
          </a:bodyPr>
          <a:lstStyle/>
          <a:p>
            <a:pPr algn="ctr"/>
            <a:r>
              <a:rPr lang="en-US" altLang="en-US" sz="2000" b="1" dirty="0">
                <a:solidFill>
                  <a:prstClr val="black"/>
                </a:solidFill>
                <a:latin typeface="Arial" panose="020B0604020202020204" pitchFamily="34" charset="0"/>
                <a:ea typeface="+mj-ea"/>
                <a:cs typeface="Arial" panose="020B0604020202020204" pitchFamily="34" charset="0"/>
              </a:rPr>
              <a:t>Transmission of a maintenance order made in South Africa</a:t>
            </a:r>
          </a:p>
          <a:p>
            <a:pPr algn="ctr"/>
            <a:r>
              <a:rPr lang="en-US" altLang="en-US" sz="2000" b="1" dirty="0">
                <a:solidFill>
                  <a:prstClr val="black"/>
                </a:solidFill>
                <a:latin typeface="Arial" panose="020B0604020202020204" pitchFamily="34" charset="0"/>
                <a:ea typeface="+mj-ea"/>
                <a:cs typeface="Arial" panose="020B0604020202020204" pitchFamily="34" charset="0"/>
              </a:rPr>
              <a:t> (Section 7 of Act 80 of 1963)</a:t>
            </a:r>
            <a:endParaRPr lang="en-ZA" sz="2000" b="1" dirty="0">
              <a:latin typeface="Arial" panose="020B0604020202020204" pitchFamily="34" charset="0"/>
              <a:cs typeface="Arial" panose="020B0604020202020204" pitchFamily="34" charset="0"/>
            </a:endParaRPr>
          </a:p>
        </p:txBody>
      </p:sp>
      <p:sp>
        <p:nvSpPr>
          <p:cNvPr id="3" name="Rectangle 2"/>
          <p:cNvSpPr/>
          <p:nvPr/>
        </p:nvSpPr>
        <p:spPr>
          <a:xfrm>
            <a:off x="0" y="1649529"/>
            <a:ext cx="12192000" cy="5016758"/>
          </a:xfrm>
          <a:prstGeom prst="rect">
            <a:avLst/>
          </a:prstGeom>
        </p:spPr>
        <p:txBody>
          <a:bodyPr wrap="square">
            <a:spAutoFit/>
          </a:bodyPr>
          <a:lstStyle/>
          <a:p>
            <a:pPr marL="342900" indent="-342900">
              <a:spcBef>
                <a:spcPct val="20000"/>
              </a:spcBef>
              <a:buFont typeface="Arial"/>
              <a:buChar char="•"/>
            </a:pPr>
            <a:r>
              <a:rPr lang="en-ZA" altLang="en-US" sz="1600" dirty="0">
                <a:solidFill>
                  <a:prstClr val="black"/>
                </a:solidFill>
                <a:latin typeface="Arial" panose="020B0604020202020204" pitchFamily="34" charset="0"/>
                <a:cs typeface="Arial" panose="020B0604020202020204" pitchFamily="34" charset="0"/>
              </a:rPr>
              <a:t>When the respondent of an existing maintenance order has taken up residence in a proclaimed country, a certified copy of such final maintenance order need to be forwarded via diplomatic channels to the authority recognised by such country.</a:t>
            </a:r>
          </a:p>
          <a:p>
            <a:pPr marL="342900" indent="-342900">
              <a:spcBef>
                <a:spcPct val="20000"/>
              </a:spcBef>
              <a:buFont typeface="Arial"/>
              <a:buChar char="•"/>
            </a:pPr>
            <a:r>
              <a:rPr lang="en-US" altLang="en-US" sz="1600" dirty="0">
                <a:solidFill>
                  <a:prstClr val="black"/>
                </a:solidFill>
                <a:latin typeface="Arial" panose="020B0604020202020204" pitchFamily="34" charset="0"/>
                <a:cs typeface="Arial" panose="020B0604020202020204" pitchFamily="34" charset="0"/>
              </a:rPr>
              <a:t>The following documents should be forwarded to DOJ&amp;CD Head Office for transmission to the appropriate authorities:</a:t>
            </a:r>
            <a:endParaRPr lang="en-ZA" altLang="en-US" sz="1600" b="1" u="sng" dirty="0">
              <a:solidFill>
                <a:prstClr val="black"/>
              </a:solidFill>
              <a:latin typeface="Arial" panose="020B0604020202020204" pitchFamily="34" charset="0"/>
              <a:cs typeface="Arial" panose="020B0604020202020204" pitchFamily="34" charset="0"/>
            </a:endParaRPr>
          </a:p>
          <a:p>
            <a:pPr marL="742950" lvl="1" indent="-285750">
              <a:spcBef>
                <a:spcPct val="20000"/>
              </a:spcBef>
              <a:buFont typeface="Arial"/>
              <a:buChar char="–"/>
            </a:pPr>
            <a:r>
              <a:rPr lang="en-US" altLang="en-US" sz="1600" dirty="0">
                <a:solidFill>
                  <a:prstClr val="black"/>
                </a:solidFill>
                <a:latin typeface="Arial" panose="020B0604020202020204" pitchFamily="34" charset="0"/>
                <a:cs typeface="Arial" panose="020B0604020202020204" pitchFamily="34" charset="0"/>
              </a:rPr>
              <a:t>Four certified copies of the order of court</a:t>
            </a:r>
            <a:endParaRPr lang="en-ZA" altLang="en-US" sz="1600" b="1" u="sng" dirty="0">
              <a:solidFill>
                <a:prstClr val="black"/>
              </a:solidFill>
              <a:latin typeface="Arial" panose="020B0604020202020204" pitchFamily="34" charset="0"/>
              <a:cs typeface="Arial" panose="020B0604020202020204" pitchFamily="34" charset="0"/>
            </a:endParaRPr>
          </a:p>
          <a:p>
            <a:pPr marL="742950" lvl="1" indent="-285750">
              <a:spcBef>
                <a:spcPct val="20000"/>
              </a:spcBef>
              <a:buFont typeface="Arial"/>
              <a:buChar char="–"/>
            </a:pPr>
            <a:r>
              <a:rPr lang="en-US" altLang="en-US" sz="1600" dirty="0">
                <a:solidFill>
                  <a:prstClr val="black"/>
                </a:solidFill>
                <a:latin typeface="Arial" panose="020B0604020202020204" pitchFamily="34" charset="0"/>
                <a:cs typeface="Arial" panose="020B0604020202020204" pitchFamily="34" charset="0"/>
              </a:rPr>
              <a:t>An affidavit by the complainant or an officer of the court as to the amount of arrears due under the order together with three certified copies of this affidavit (if the affidavit is forwarded by a Registrar of the Supreme Court, four certified copies must be forwarded) </a:t>
            </a:r>
            <a:endParaRPr lang="en-ZA" altLang="en-US" sz="1600" b="1" u="sng" dirty="0">
              <a:solidFill>
                <a:prstClr val="black"/>
              </a:solidFill>
              <a:latin typeface="Arial" panose="020B0604020202020204" pitchFamily="34" charset="0"/>
              <a:cs typeface="Arial" panose="020B0604020202020204" pitchFamily="34" charset="0"/>
            </a:endParaRPr>
          </a:p>
          <a:p>
            <a:pPr marL="742950" lvl="1" indent="-285750">
              <a:spcBef>
                <a:spcPct val="20000"/>
              </a:spcBef>
              <a:buFont typeface="Arial"/>
              <a:buChar char="–"/>
            </a:pPr>
            <a:r>
              <a:rPr lang="en-US" altLang="en-US" sz="1600" dirty="0">
                <a:solidFill>
                  <a:prstClr val="black"/>
                </a:solidFill>
                <a:latin typeface="Arial" panose="020B0604020202020204" pitchFamily="34" charset="0"/>
                <a:cs typeface="Arial" panose="020B0604020202020204" pitchFamily="34" charset="0"/>
              </a:rPr>
              <a:t>The deposition, affidavit or evidence of the complainant together with three certified copies (four certified copies in the case of a Registrar of the Supreme Court) </a:t>
            </a:r>
            <a:endParaRPr lang="en-ZA" altLang="en-US" sz="1600" b="1" u="sng" dirty="0">
              <a:solidFill>
                <a:prstClr val="black"/>
              </a:solidFill>
              <a:latin typeface="Arial" panose="020B0604020202020204" pitchFamily="34" charset="0"/>
              <a:cs typeface="Arial" panose="020B0604020202020204" pitchFamily="34" charset="0"/>
            </a:endParaRPr>
          </a:p>
          <a:p>
            <a:pPr marL="742950" lvl="1" indent="-285750">
              <a:spcBef>
                <a:spcPct val="20000"/>
              </a:spcBef>
              <a:buFont typeface="Arial"/>
              <a:buChar char="–"/>
            </a:pPr>
            <a:r>
              <a:rPr lang="en-US" altLang="en-US" sz="1600" dirty="0">
                <a:solidFill>
                  <a:prstClr val="black"/>
                </a:solidFill>
                <a:latin typeface="Arial" panose="020B0604020202020204" pitchFamily="34" charset="0"/>
                <a:cs typeface="Arial" panose="020B0604020202020204" pitchFamily="34" charset="0"/>
              </a:rPr>
              <a:t>Birth certificate(s) of the child or children</a:t>
            </a:r>
            <a:endParaRPr lang="en-ZA" altLang="en-US" sz="1600" b="1" u="sng" dirty="0">
              <a:solidFill>
                <a:prstClr val="black"/>
              </a:solidFill>
              <a:latin typeface="Arial" panose="020B0604020202020204" pitchFamily="34" charset="0"/>
              <a:cs typeface="Arial" panose="020B0604020202020204" pitchFamily="34" charset="0"/>
            </a:endParaRPr>
          </a:p>
          <a:p>
            <a:pPr marL="742950" lvl="1" indent="-285750">
              <a:spcBef>
                <a:spcPct val="20000"/>
              </a:spcBef>
              <a:buFont typeface="Arial"/>
              <a:buChar char="–"/>
            </a:pPr>
            <a:r>
              <a:rPr lang="en-US" altLang="en-US" sz="1600" dirty="0">
                <a:solidFill>
                  <a:prstClr val="black"/>
                </a:solidFill>
                <a:latin typeface="Arial" panose="020B0604020202020204" pitchFamily="34" charset="0"/>
                <a:cs typeface="Arial" panose="020B0604020202020204" pitchFamily="34" charset="0"/>
              </a:rPr>
              <a:t>The marriage certificate (if applicable)</a:t>
            </a:r>
            <a:endParaRPr lang="en-ZA" altLang="en-US" sz="1600" b="1" u="sng" dirty="0">
              <a:solidFill>
                <a:prstClr val="black"/>
              </a:solidFill>
              <a:latin typeface="Arial" panose="020B0604020202020204" pitchFamily="34" charset="0"/>
              <a:cs typeface="Arial" panose="020B0604020202020204" pitchFamily="34" charset="0"/>
            </a:endParaRPr>
          </a:p>
          <a:p>
            <a:pPr marL="742950" lvl="1" indent="-285750">
              <a:spcBef>
                <a:spcPct val="20000"/>
              </a:spcBef>
              <a:buFont typeface="Arial"/>
              <a:buChar char="–"/>
            </a:pPr>
            <a:r>
              <a:rPr lang="en-US" altLang="en-US" sz="1600" dirty="0">
                <a:solidFill>
                  <a:prstClr val="black"/>
                </a:solidFill>
                <a:latin typeface="Arial" panose="020B0604020202020204" pitchFamily="34" charset="0"/>
                <a:cs typeface="Arial" panose="020B0604020202020204" pitchFamily="34" charset="0"/>
              </a:rPr>
              <a:t>A photograph and a description of the defendant in the prescribed form</a:t>
            </a:r>
            <a:endParaRPr lang="en-ZA" altLang="en-US" sz="1600" b="1" u="sng" dirty="0">
              <a:solidFill>
                <a:prstClr val="black"/>
              </a:solidFill>
              <a:latin typeface="Arial" panose="020B0604020202020204" pitchFamily="34" charset="0"/>
              <a:cs typeface="Arial" panose="020B0604020202020204" pitchFamily="34" charset="0"/>
            </a:endParaRPr>
          </a:p>
          <a:p>
            <a:pPr marL="742950" lvl="1" indent="-285750">
              <a:spcBef>
                <a:spcPct val="20000"/>
              </a:spcBef>
              <a:buFont typeface="Arial"/>
              <a:buChar char="–"/>
            </a:pPr>
            <a:r>
              <a:rPr lang="en-US" altLang="en-US" sz="1600" dirty="0">
                <a:solidFill>
                  <a:prstClr val="black"/>
                </a:solidFill>
                <a:latin typeface="Arial" panose="020B0604020202020204" pitchFamily="34" charset="0"/>
                <a:cs typeface="Arial" panose="020B0604020202020204" pitchFamily="34" charset="0"/>
              </a:rPr>
              <a:t>The exhibits referred to in the complainant’s deposition, affidavit or evidence (Each exhibit must be duly endorsed in the prescribed form) </a:t>
            </a:r>
            <a:r>
              <a:rPr lang="en-US" altLang="en-US" sz="1600" b="1" dirty="0">
                <a:solidFill>
                  <a:prstClr val="black"/>
                </a:solidFill>
                <a:latin typeface="Arial" panose="020B0604020202020204" pitchFamily="34" charset="0"/>
                <a:cs typeface="Arial" panose="020B0604020202020204" pitchFamily="34" charset="0"/>
              </a:rPr>
              <a:t> </a:t>
            </a:r>
            <a:endParaRPr lang="en-ZA" altLang="en-US" sz="1600" b="1" u="sng" dirty="0">
              <a:solidFill>
                <a:prstClr val="black"/>
              </a:solidFill>
              <a:latin typeface="Arial" panose="020B0604020202020204" pitchFamily="34" charset="0"/>
              <a:cs typeface="Arial" panose="020B0604020202020204" pitchFamily="34" charset="0"/>
            </a:endParaRPr>
          </a:p>
          <a:p>
            <a:pPr marL="342900" indent="-342900">
              <a:spcBef>
                <a:spcPct val="20000"/>
              </a:spcBef>
              <a:buFont typeface="Arial"/>
              <a:buChar char="•"/>
            </a:pPr>
            <a:r>
              <a:rPr lang="en-US" altLang="en-US" sz="1600" dirty="0">
                <a:solidFill>
                  <a:prstClr val="black"/>
                </a:solidFill>
                <a:latin typeface="Arial" panose="020B0604020202020204" pitchFamily="34" charset="0"/>
                <a:cs typeface="Arial" panose="020B0604020202020204" pitchFamily="34" charset="0"/>
              </a:rPr>
              <a:t>In order to facilitate the identification of the defendant and tracing his whereabouts in the proclaimed country or territory, all relevant information with regard to that person must be furnished.</a:t>
            </a:r>
            <a:endParaRPr lang="en-ZA" altLang="en-US" sz="1600" b="1" u="sng" dirty="0">
              <a:solidFill>
                <a:prstClr val="black"/>
              </a:solidFill>
              <a:latin typeface="Arial" panose="020B0604020202020204" pitchFamily="34" charset="0"/>
              <a:cs typeface="Arial" panose="020B0604020202020204" pitchFamily="34" charset="0"/>
            </a:endParaRPr>
          </a:p>
          <a:p>
            <a:pPr marL="342900" indent="-342900">
              <a:spcBef>
                <a:spcPct val="20000"/>
              </a:spcBef>
              <a:buFont typeface="Arial"/>
              <a:buChar char="•"/>
            </a:pPr>
            <a:r>
              <a:rPr lang="en-US" altLang="en-US" sz="1600" dirty="0">
                <a:solidFill>
                  <a:prstClr val="black"/>
                </a:solidFill>
                <a:latin typeface="Arial" panose="020B0604020202020204" pitchFamily="34" charset="0"/>
                <a:cs typeface="Arial" panose="020B0604020202020204" pitchFamily="34" charset="0"/>
              </a:rPr>
              <a:t>DOJ&amp;CD Head Office will notify the magistrate concerned of the place and date of registration of the maintenance order, who – in turn - should notify the complainant.</a:t>
            </a:r>
            <a:endParaRPr lang="en-ZA" altLang="en-US" sz="1600" b="1" u="sng"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050242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F212695E-421B-4FF6-A91B-BB6244A18DD8}" type="slidenum">
              <a:rPr lang="en-US" altLang="en-US" sz="1000" b="1">
                <a:solidFill>
                  <a:srgbClr val="A7A399"/>
                </a:solidFill>
              </a:rPr>
              <a:pPr/>
              <a:t>9</a:t>
            </a:fld>
            <a:endParaRPr lang="en-US" altLang="en-US" sz="1000" b="1" dirty="0">
              <a:solidFill>
                <a:srgbClr val="A7A399"/>
              </a:solidFill>
            </a:endParaRPr>
          </a:p>
        </p:txBody>
      </p:sp>
      <p:sp>
        <p:nvSpPr>
          <p:cNvPr id="5122" name="Title 3"/>
          <p:cNvSpPr>
            <a:spLocks noGrp="1"/>
          </p:cNvSpPr>
          <p:nvPr>
            <p:ph type="title" idx="4294967295"/>
          </p:nvPr>
        </p:nvSpPr>
        <p:spPr>
          <a:xfrm>
            <a:off x="1640523" y="254001"/>
            <a:ext cx="6524909" cy="365125"/>
          </a:xfrm>
          <a:prstGeom prst="rect">
            <a:avLst/>
          </a:prstGeom>
          <a:ln>
            <a:noFill/>
          </a:ln>
          <a:effectLst/>
          <a:scene3d>
            <a:camera prst="orthographicFront">
              <a:rot lat="0" lon="0" rev="0"/>
            </a:camera>
            <a:lightRig rig="contrasting" dir="t">
              <a:rot lat="0" lon="0" rev="1500000"/>
            </a:lightRig>
          </a:scene3d>
          <a:sp3d prstMaterial="metal">
            <a:bevelT w="88900" h="88900"/>
          </a:sp3d>
        </p:spPr>
        <p:txBody>
          <a:bodyPr anchor="t" anchorCtr="0">
            <a:noAutofit/>
          </a:bodyPr>
          <a:lstStyle/>
          <a:p>
            <a:r>
              <a:rPr lang="en-ZA" sz="2400" b="1" u="sng" dirty="0"/>
              <a:t> </a:t>
            </a:r>
            <a:endParaRPr lang="en-ZA" sz="2400" dirty="0"/>
          </a:p>
        </p:txBody>
      </p:sp>
      <p:sp>
        <p:nvSpPr>
          <p:cNvPr id="8" name="TextBox 7"/>
          <p:cNvSpPr txBox="1"/>
          <p:nvPr/>
        </p:nvSpPr>
        <p:spPr>
          <a:xfrm>
            <a:off x="1518920" y="436563"/>
            <a:ext cx="8463280" cy="830997"/>
          </a:xfrm>
          <a:prstGeom prst="rect">
            <a:avLst/>
          </a:prstGeom>
          <a:noFill/>
        </p:spPr>
        <p:txBody>
          <a:bodyPr wrap="square" rtlCol="0">
            <a:spAutoFit/>
          </a:bodyPr>
          <a:lstStyle/>
          <a:p>
            <a:pPr algn="ctr"/>
            <a:r>
              <a:rPr lang="en-US" altLang="en-US" sz="2400" b="1" dirty="0">
                <a:solidFill>
                  <a:prstClr val="black"/>
                </a:solidFill>
                <a:latin typeface="Arial" panose="020B0604020202020204" pitchFamily="34" charset="0"/>
                <a:ea typeface="+mj-ea"/>
                <a:cs typeface="Arial" panose="020B0604020202020204" pitchFamily="34" charset="0"/>
              </a:rPr>
              <a:t>Confirmation of provisional maintenance orders made in proclaimed countries (Section 4 of Act 80 of 1963)</a:t>
            </a:r>
            <a:endParaRPr lang="en-ZA" sz="2400" b="1" dirty="0">
              <a:latin typeface="Arial" panose="020B0604020202020204" pitchFamily="34" charset="0"/>
              <a:cs typeface="Arial" panose="020B0604020202020204" pitchFamily="34" charset="0"/>
            </a:endParaRPr>
          </a:p>
        </p:txBody>
      </p:sp>
      <p:sp>
        <p:nvSpPr>
          <p:cNvPr id="3" name="Rectangle 2"/>
          <p:cNvSpPr/>
          <p:nvPr/>
        </p:nvSpPr>
        <p:spPr>
          <a:xfrm>
            <a:off x="0" y="1681908"/>
            <a:ext cx="12192000" cy="4093428"/>
          </a:xfrm>
          <a:prstGeom prst="rect">
            <a:avLst/>
          </a:prstGeom>
        </p:spPr>
        <p:txBody>
          <a:bodyPr wrap="square">
            <a:spAutoFit/>
          </a:bodyPr>
          <a:lstStyle/>
          <a:p>
            <a:pPr marL="342900" indent="-342900">
              <a:lnSpc>
                <a:spcPct val="80000"/>
              </a:lnSpc>
              <a:spcBef>
                <a:spcPct val="20000"/>
              </a:spcBef>
              <a:buFont typeface="Arial"/>
              <a:buChar char="•"/>
            </a:pPr>
            <a:r>
              <a:rPr lang="en-US" altLang="en-US" sz="2000" dirty="0">
                <a:solidFill>
                  <a:prstClr val="black"/>
                </a:solidFill>
                <a:latin typeface="Arial" panose="020B0604020202020204" pitchFamily="34" charset="0"/>
                <a:cs typeface="Arial" panose="020B0604020202020204" pitchFamily="34" charset="0"/>
              </a:rPr>
              <a:t>Upon receipt of the documents relating to a provisional order, the maintenance officer shall institute an enquiry in the maintenance court with a view to confirmation of the order (Section 4(1)) </a:t>
            </a:r>
            <a:r>
              <a:rPr lang="en-GB" altLang="en-US" sz="2000" dirty="0">
                <a:solidFill>
                  <a:prstClr val="black"/>
                </a:solidFill>
                <a:latin typeface="Arial" panose="020B0604020202020204" pitchFamily="34" charset="0"/>
                <a:cs typeface="Arial" panose="020B0604020202020204" pitchFamily="34" charset="0"/>
              </a:rPr>
              <a:t> </a:t>
            </a:r>
          </a:p>
          <a:p>
            <a:pPr marL="342900" indent="-342900">
              <a:lnSpc>
                <a:spcPct val="80000"/>
              </a:lnSpc>
              <a:spcBef>
                <a:spcPct val="20000"/>
              </a:spcBef>
              <a:buFont typeface="Arial"/>
              <a:buChar char="•"/>
            </a:pPr>
            <a:r>
              <a:rPr lang="en-US" altLang="en-US" sz="2000" dirty="0">
                <a:solidFill>
                  <a:prstClr val="black"/>
                </a:solidFill>
                <a:latin typeface="Arial" panose="020B0604020202020204" pitchFamily="34" charset="0"/>
                <a:cs typeface="Arial" panose="020B0604020202020204" pitchFamily="34" charset="0"/>
              </a:rPr>
              <a:t>The maintenance officer may for this purpose summons any other person , including the person liable to pay maintenance, to appear before the maintenance court to give evidence (Section 4(2))</a:t>
            </a:r>
          </a:p>
          <a:p>
            <a:pPr marL="342900" indent="-342900">
              <a:lnSpc>
                <a:spcPct val="80000"/>
              </a:lnSpc>
              <a:spcBef>
                <a:spcPct val="20000"/>
              </a:spcBef>
              <a:buFont typeface="Arial"/>
              <a:buChar char="•"/>
            </a:pPr>
            <a:r>
              <a:rPr lang="en-US" altLang="en-US" sz="2000" dirty="0">
                <a:solidFill>
                  <a:prstClr val="black"/>
                </a:solidFill>
                <a:latin typeface="Arial" panose="020B0604020202020204" pitchFamily="34" charset="0"/>
                <a:cs typeface="Arial" panose="020B0604020202020204" pitchFamily="34" charset="0"/>
              </a:rPr>
              <a:t>In terms of section 6 of Act 6 of 1989, if the court is satisfied that the respondent has received reasonable notice of the proceedings, the court shall limit the enquiry to determination of the amount </a:t>
            </a:r>
          </a:p>
          <a:p>
            <a:pPr marL="342900" indent="-342900">
              <a:lnSpc>
                <a:spcPct val="80000"/>
              </a:lnSpc>
              <a:spcBef>
                <a:spcPct val="20000"/>
              </a:spcBef>
              <a:buFont typeface="Arial"/>
              <a:buChar char="•"/>
            </a:pPr>
            <a:r>
              <a:rPr lang="en-US" altLang="en-US" sz="2000" dirty="0">
                <a:solidFill>
                  <a:prstClr val="black"/>
                </a:solidFill>
                <a:latin typeface="Arial" panose="020B0604020202020204" pitchFamily="34" charset="0"/>
                <a:cs typeface="Arial" panose="020B0604020202020204" pitchFamily="34" charset="0"/>
              </a:rPr>
              <a:t>After the enquiry the court may make an order confirming the provisional maintenance order with or without such modification as to it may seem fit, remit the case for further evidence to the court which made the provisional order, make no order or on good cause shown, make an order varying or discharging an order made by it (Section 4(3)) </a:t>
            </a:r>
            <a:r>
              <a:rPr lang="en-GB" altLang="en-US" sz="2000" dirty="0">
                <a:solidFill>
                  <a:prstClr val="black"/>
                </a:solidFill>
                <a:latin typeface="Arial" panose="020B0604020202020204" pitchFamily="34" charset="0"/>
                <a:cs typeface="Arial" panose="020B0604020202020204" pitchFamily="34" charset="0"/>
              </a:rPr>
              <a:t> </a:t>
            </a:r>
          </a:p>
          <a:p>
            <a:pPr marL="342900" indent="-342900">
              <a:lnSpc>
                <a:spcPct val="80000"/>
              </a:lnSpc>
              <a:spcBef>
                <a:spcPct val="20000"/>
              </a:spcBef>
              <a:buFont typeface="Arial"/>
              <a:buChar char="•"/>
            </a:pPr>
            <a:r>
              <a:rPr lang="en-US" altLang="en-US" sz="2000" dirty="0">
                <a:solidFill>
                  <a:prstClr val="black"/>
                </a:solidFill>
                <a:latin typeface="Arial" panose="020B0604020202020204" pitchFamily="34" charset="0"/>
                <a:cs typeface="Arial" panose="020B0604020202020204" pitchFamily="34" charset="0"/>
              </a:rPr>
              <a:t>Such a maintenance order shall be deemed to be a maintenance order under the Maintenance Act of 1998 for the purposes of issuing a garnishee order against the defendant’s employer, or criminal prosecution for failure to comply with the order or failure to give notice of change of address and for civil enforcement of the order in terms of section 26 of the Act (Section 6) </a:t>
            </a:r>
          </a:p>
          <a:p>
            <a:pPr marL="342900" indent="-342900">
              <a:lnSpc>
                <a:spcPct val="80000"/>
              </a:lnSpc>
              <a:spcBef>
                <a:spcPct val="20000"/>
              </a:spcBef>
              <a:buFont typeface="Arial"/>
              <a:buChar char="•"/>
            </a:pPr>
            <a:r>
              <a:rPr lang="en-GB" altLang="en-US" sz="2000" dirty="0">
                <a:solidFill>
                  <a:prstClr val="black"/>
                </a:solidFill>
                <a:latin typeface="Arial" panose="020B0604020202020204" pitchFamily="34" charset="0"/>
                <a:cs typeface="Arial" panose="020B0604020202020204" pitchFamily="34" charset="0"/>
              </a:rPr>
              <a:t>A person aggrieved by such order can lodge an appeal in the High Court of RSA (Section 4(4))   </a:t>
            </a:r>
          </a:p>
        </p:txBody>
      </p:sp>
    </p:spTree>
    <p:extLst>
      <p:ext uri="{BB962C8B-B14F-4D97-AF65-F5344CB8AC3E}">
        <p14:creationId xmlns:p14="http://schemas.microsoft.com/office/powerpoint/2010/main" val="374955334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21125</TotalTime>
  <Words>3168</Words>
  <Application>Microsoft Office PowerPoint</Application>
  <PresentationFormat>Widescreen</PresentationFormat>
  <Paragraphs>209</Paragraphs>
  <Slides>15</Slides>
  <Notes>2</Notes>
  <HiddenSlides>0</HiddenSlides>
  <MMClips>0</MMClips>
  <ScaleCrop>false</ScaleCrop>
  <HeadingPairs>
    <vt:vector size="6" baseType="variant">
      <vt:variant>
        <vt:lpstr>Fonts Used</vt:lpstr>
      </vt:variant>
      <vt:variant>
        <vt:i4>5</vt:i4>
      </vt:variant>
      <vt:variant>
        <vt:lpstr>Theme</vt:lpstr>
      </vt:variant>
      <vt:variant>
        <vt:i4>6</vt:i4>
      </vt:variant>
      <vt:variant>
        <vt:lpstr>Slide Titles</vt:lpstr>
      </vt:variant>
      <vt:variant>
        <vt:i4>15</vt:i4>
      </vt:variant>
    </vt:vector>
  </HeadingPairs>
  <TitlesOfParts>
    <vt:vector size="26" baseType="lpstr">
      <vt:lpstr>Arial</vt:lpstr>
      <vt:lpstr>Calibri</vt:lpstr>
      <vt:lpstr>Calibri Light</vt:lpstr>
      <vt:lpstr>Symbol</vt:lpstr>
      <vt:lpstr>Times New Roman</vt:lpstr>
      <vt:lpstr>Office Theme</vt:lpstr>
      <vt:lpstr>Custom Design</vt:lpstr>
      <vt:lpstr>3_Custom Design</vt:lpstr>
      <vt:lpstr>1_Custom Design</vt:lpstr>
      <vt:lpstr>2_Custom Design</vt:lpstr>
      <vt:lpstr>4_Custom Design</vt:lpstr>
      <vt:lpstr>PowerPoint Presentation</vt:lpstr>
      <vt:lpstr> </vt:lpstr>
      <vt:lpstr> </vt:lpstr>
      <vt:lpstr> </vt:lpstr>
      <vt:lpstr> </vt:lpstr>
      <vt:lpstr> </vt:lpstr>
      <vt:lpstr> </vt:lpstr>
      <vt:lpstr> </vt:lpstr>
      <vt:lpstr> </vt:lpstr>
      <vt:lpstr> </vt:lpstr>
      <vt:lpstr> </vt:lpstr>
      <vt:lpstr> </vt:lpstr>
      <vt:lpstr>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Wendy Krause</dc:creator>
  <cp:lastModifiedBy>Deon H. Ruiters</cp:lastModifiedBy>
  <cp:revision>572</cp:revision>
  <cp:lastPrinted>2022-03-14T09:51:17Z</cp:lastPrinted>
  <dcterms:created xsi:type="dcterms:W3CDTF">2020-09-10T12:50:56Z</dcterms:created>
  <dcterms:modified xsi:type="dcterms:W3CDTF">2023-07-19T14:20:12Z</dcterms:modified>
</cp:coreProperties>
</file>